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23.jpg" ContentType="image/jpg"/>
  <Override PartName="/ppt/media/image2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85" r:id="rId15"/>
    <p:sldId id="270" r:id="rId16"/>
    <p:sldId id="271" r:id="rId17"/>
    <p:sldId id="275" r:id="rId18"/>
    <p:sldId id="276" r:id="rId19"/>
    <p:sldId id="277" r:id="rId20"/>
    <p:sldId id="278" r:id="rId21"/>
    <p:sldId id="279" r:id="rId22"/>
    <p:sldId id="286" r:id="rId23"/>
    <p:sldId id="280" r:id="rId24"/>
  </p:sldIdLst>
  <p:sldSz cx="10058400" cy="7772400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15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5951" y="909273"/>
            <a:ext cx="6180367" cy="2880288"/>
          </a:xfrm>
        </p:spPr>
        <p:txBody>
          <a:bodyPr bIns="0" anchor="b">
            <a:normAutofit/>
          </a:bodyPr>
          <a:lstStyle>
            <a:lvl1pPr algn="l">
              <a:defRPr sz="5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5951" y="4002033"/>
            <a:ext cx="6180367" cy="1107970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60" b="0" cap="all" baseline="0">
                <a:solidFill>
                  <a:schemeClr val="tx1"/>
                </a:solidFill>
              </a:defRPr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5951" y="373216"/>
            <a:ext cx="3394921" cy="350428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8174" y="905503"/>
            <a:ext cx="882206" cy="570722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35951" y="3999014"/>
            <a:ext cx="618036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81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587841" y="2093366"/>
            <a:ext cx="72284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3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9831" y="905504"/>
            <a:ext cx="1213330" cy="528120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840" y="905504"/>
            <a:ext cx="5831205" cy="52812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609831" y="905504"/>
            <a:ext cx="0" cy="528120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87841" y="2093366"/>
            <a:ext cx="72284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968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40" y="1990281"/>
            <a:ext cx="6178702" cy="2139677"/>
          </a:xfrm>
        </p:spPr>
        <p:txBody>
          <a:bodyPr anchor="b">
            <a:normAutofit/>
          </a:bodyPr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7841" y="4313689"/>
            <a:ext cx="6178702" cy="1147986"/>
          </a:xfrm>
        </p:spPr>
        <p:txBody>
          <a:bodyPr tIns="91440">
            <a:normAutofit/>
          </a:bodyPr>
          <a:lstStyle>
            <a:lvl1pPr marL="0" indent="0" algn="l">
              <a:buNone/>
              <a:defRPr sz="1980">
                <a:solidFill>
                  <a:schemeClr val="tx1"/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87840" y="4312316"/>
            <a:ext cx="61787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96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41" y="912209"/>
            <a:ext cx="7228477" cy="12005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840" y="2282461"/>
            <a:ext cx="3438458" cy="3895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8100" y="2282461"/>
            <a:ext cx="3438217" cy="389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87841" y="2093366"/>
            <a:ext cx="72284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587841" y="2093366"/>
            <a:ext cx="72284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40" y="911386"/>
            <a:ext cx="7228478" cy="1197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7840" y="2288824"/>
            <a:ext cx="3438343" cy="90886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20" b="0" cap="all" baseline="0">
                <a:solidFill>
                  <a:schemeClr val="accent1"/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7840" y="3200840"/>
            <a:ext cx="3438343" cy="2997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8100" y="2292738"/>
            <a:ext cx="3438217" cy="9092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420" b="0" cap="all" baseline="0">
                <a:solidFill>
                  <a:schemeClr val="accent1"/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8100" y="3197691"/>
            <a:ext cx="3438217" cy="2989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0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587841" y="2093366"/>
            <a:ext cx="722847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80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86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946" y="905503"/>
            <a:ext cx="2668545" cy="2546733"/>
          </a:xfrm>
        </p:spPr>
        <p:txBody>
          <a:bodyPr anchor="b">
            <a:normAutofit/>
          </a:bodyPr>
          <a:lstStyle>
            <a:lvl1pPr algn="l"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322" y="905504"/>
            <a:ext cx="4210996" cy="528000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2947" y="3632892"/>
            <a:ext cx="2670106" cy="2547938"/>
          </a:xfrm>
        </p:spPr>
        <p:txBody>
          <a:bodyPr>
            <a:normAutofit/>
          </a:bodyPr>
          <a:lstStyle>
            <a:lvl1pPr marL="0" indent="0" algn="l">
              <a:buNone/>
              <a:defRPr sz="176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85923" y="3632890"/>
            <a:ext cx="26656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1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96152" y="546461"/>
            <a:ext cx="3862526" cy="5835648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563" y="1280115"/>
            <a:ext cx="3569429" cy="2074662"/>
          </a:xfrm>
        </p:spPr>
        <p:txBody>
          <a:bodyPr anchor="b">
            <a:normAutofit/>
          </a:bodyPr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04141" y="1272216"/>
            <a:ext cx="2458498" cy="438183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7841" y="3565457"/>
            <a:ext cx="3564315" cy="2270908"/>
          </a:xfrm>
        </p:spPr>
        <p:txBody>
          <a:bodyPr>
            <a:normAutofit/>
          </a:bodyPr>
          <a:lstStyle>
            <a:lvl1pPr marL="0" indent="0" algn="l">
              <a:buNone/>
              <a:defRPr sz="198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80330" y="6199172"/>
            <a:ext cx="3577662" cy="362806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1284" y="361127"/>
            <a:ext cx="3576708" cy="36372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85409" y="3562752"/>
            <a:ext cx="35662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2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84499"/>
            <a:ext cx="10058400" cy="4623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907954"/>
            <a:ext cx="10058401" cy="8780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914611"/>
            <a:ext cx="10058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87841" y="911790"/>
            <a:ext cx="7228477" cy="118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7841" y="2284498"/>
            <a:ext cx="7228477" cy="3910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11196" y="374420"/>
            <a:ext cx="2605121" cy="350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840" y="373216"/>
            <a:ext cx="4437404" cy="350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6497" y="905503"/>
            <a:ext cx="875321" cy="57072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08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19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52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1460" indent="-251460" algn="l" defTabSz="754380" rtl="0" eaLnBrk="1" latinLnBrk="0" hangingPunct="1">
        <a:lnSpc>
          <a:spcPct val="120000"/>
        </a:lnSpc>
        <a:spcBef>
          <a:spcPts val="11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54380" indent="-251460" algn="l" defTabSz="75438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7300" indent="-251460" algn="l" defTabSz="75438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60220" indent="-251460" algn="l" defTabSz="75438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4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263140" indent="-251460" algn="l" defTabSz="75438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120000"/>
        </a:lnSpc>
        <a:spcBef>
          <a:spcPts val="5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 /><Relationship Id="rId7" Type="http://schemas.openxmlformats.org/officeDocument/2006/relationships/image" Target="../media/image15.jpg" /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jpg" /><Relationship Id="rId5" Type="http://schemas.openxmlformats.org/officeDocument/2006/relationships/image" Target="../media/image13.jpg" /><Relationship Id="rId4" Type="http://schemas.openxmlformats.org/officeDocument/2006/relationships/image" Target="../media/image12.jp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BAEE-6BCC-4CFF-8D0F-C8500120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47" y="450594"/>
            <a:ext cx="8858504" cy="3108543"/>
          </a:xfrm>
        </p:spPr>
        <p:txBody>
          <a:bodyPr/>
          <a:lstStyle/>
          <a:p>
            <a:pPr algn="ctr"/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GRAPHICS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 and Conic Section)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MMMUT, Gorakhpur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9F06F-AF56-46F7-8D43-A9EF10D54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47" y="5867400"/>
            <a:ext cx="9217661" cy="784830"/>
          </a:xfrm>
        </p:spPr>
        <p:txBody>
          <a:bodyPr>
            <a:normAutofit fontScale="55000" lnSpcReduction="20000"/>
          </a:bodyPr>
          <a:lstStyle/>
          <a:p>
            <a:pPr algn="r"/>
            <a:endParaRPr lang="en-IN" dirty="0"/>
          </a:p>
          <a:p>
            <a:pPr algn="r"/>
            <a:r>
              <a:rPr lang="en-IN" sz="4000" b="1" cap="all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Presented </a:t>
            </a:r>
            <a:r>
              <a:rPr lang="en-IN" sz="4000" b="1" cap="all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by- </a:t>
            </a:r>
            <a:r>
              <a:rPr lang="en-US" sz="4000" b="1" cap="all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Neha Singh</a:t>
            </a:r>
            <a:endParaRPr lang="en-IN" sz="4000" b="1" cap="all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709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39" y="776731"/>
            <a:ext cx="7787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8595" marR="5080" indent="-144653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sz="2400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</a:rPr>
              <a:t>Question</a:t>
            </a:r>
            <a:r>
              <a:rPr sz="2400" spc="-5" dirty="0">
                <a:solidFill>
                  <a:srgbClr val="313100"/>
                </a:solidFill>
              </a:rPr>
              <a:t>:	</a:t>
            </a:r>
            <a:r>
              <a:rPr sz="2400" spc="-5" dirty="0">
                <a:solidFill>
                  <a:srgbClr val="0031CD"/>
                </a:solidFill>
              </a:rPr>
              <a:t>Construct </a:t>
            </a:r>
            <a:r>
              <a:rPr sz="2400" dirty="0">
                <a:solidFill>
                  <a:srgbClr val="0031CD"/>
                </a:solidFill>
              </a:rPr>
              <a:t>a scale of 1:4, to </a:t>
            </a:r>
            <a:r>
              <a:rPr sz="2400" spc="-5" dirty="0">
                <a:solidFill>
                  <a:srgbClr val="0031CD"/>
                </a:solidFill>
              </a:rPr>
              <a:t>show centimeters and  long enough </a:t>
            </a:r>
            <a:r>
              <a:rPr sz="2400" dirty="0">
                <a:solidFill>
                  <a:srgbClr val="0031CD"/>
                </a:solidFill>
              </a:rPr>
              <a:t>to </a:t>
            </a:r>
            <a:r>
              <a:rPr sz="2400" spc="-5" dirty="0">
                <a:solidFill>
                  <a:srgbClr val="0031CD"/>
                </a:solidFill>
              </a:rPr>
              <a:t>measure up </a:t>
            </a:r>
            <a:r>
              <a:rPr sz="2400" dirty="0">
                <a:solidFill>
                  <a:srgbClr val="0031CD"/>
                </a:solidFill>
              </a:rPr>
              <a:t>to 5</a:t>
            </a:r>
            <a:r>
              <a:rPr sz="2400" spc="10" dirty="0">
                <a:solidFill>
                  <a:srgbClr val="0031CD"/>
                </a:solidFill>
              </a:rPr>
              <a:t> </a:t>
            </a:r>
            <a:r>
              <a:rPr sz="2400" spc="-5" dirty="0">
                <a:solidFill>
                  <a:srgbClr val="0031CD"/>
                </a:solidFill>
              </a:rPr>
              <a:t>decimeters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600200" y="1523999"/>
            <a:ext cx="7095743" cy="224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383" y="3690618"/>
            <a:ext cx="132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383" y="3873498"/>
            <a:ext cx="8834120" cy="306133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250"/>
              </a:spcBef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instead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only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line.</a:t>
            </a:r>
            <a:endParaRPr sz="2400">
              <a:latin typeface="Times New Roman"/>
              <a:cs typeface="Times New Roman"/>
            </a:endParaRPr>
          </a:p>
          <a:p>
            <a:pPr marL="354965" marR="5715" indent="-342900">
              <a:lnSpc>
                <a:spcPts val="2590"/>
              </a:lnSpc>
              <a:spcBef>
                <a:spcPts val="148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Draw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division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lines showing decimeters throughout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width 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</a:t>
            </a:r>
            <a:r>
              <a:rPr sz="2400" b="1" spc="-2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scale.</a:t>
            </a:r>
            <a:endParaRPr sz="2400">
              <a:latin typeface="Times New Roman"/>
              <a:cs typeface="Times New Roman"/>
            </a:endParaRPr>
          </a:p>
          <a:p>
            <a:pPr marL="354965" marR="6985" indent="-342900">
              <a:lnSpc>
                <a:spcPts val="2590"/>
              </a:lnSpc>
              <a:spcBef>
                <a:spcPts val="1445"/>
              </a:spcBef>
              <a:buFont typeface="Times New Roman"/>
              <a:buChar char="•"/>
              <a:tabLst>
                <a:tab pos="354965" algn="l"/>
                <a:tab pos="355600" algn="l"/>
                <a:tab pos="1271270" algn="l"/>
                <a:tab pos="2122805" algn="l"/>
                <a:tab pos="2804160" algn="l"/>
                <a:tab pos="3621404" algn="l"/>
                <a:tab pos="5147945" algn="l"/>
                <a:tab pos="5930265" algn="l"/>
                <a:tab pos="6372225" algn="l"/>
                <a:tab pos="6967855" algn="l"/>
                <a:tab pos="8054340" algn="l"/>
                <a:tab pos="8498205" algn="l"/>
              </a:tabLst>
            </a:pP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r</a:t>
            </a:r>
            <a:r>
              <a:rPr sz="2400" b="1" spc="10" dirty="0">
                <a:solidFill>
                  <a:srgbClr val="313100"/>
                </a:solidFill>
                <a:latin typeface="Times New Roman"/>
                <a:cs typeface="Times New Roman"/>
              </a:rPr>
              <a:t>a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400" b="1" spc="15" dirty="0">
                <a:solidFill>
                  <a:srgbClr val="313100"/>
                </a:solidFill>
                <a:latin typeface="Times New Roman"/>
                <a:cs typeface="Times New Roman"/>
              </a:rPr>
              <a:t>t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c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a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ar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ori</a:t>
            </a:r>
            <a:r>
              <a:rPr sz="2400" b="1" spc="-25" dirty="0">
                <a:solidFill>
                  <a:srgbClr val="313100"/>
                </a:solidFill>
                <a:latin typeface="Times New Roman"/>
                <a:cs typeface="Times New Roman"/>
              </a:rPr>
              <a:t>z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spc="15" dirty="0">
                <a:solidFill>
                  <a:srgbClr val="313100"/>
                </a:solidFill>
                <a:latin typeface="Times New Roman"/>
                <a:cs typeface="Times New Roman"/>
              </a:rPr>
              <a:t>t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al	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i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t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	mi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ddl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	of	a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l 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alternate divisions and</a:t>
            </a:r>
            <a:r>
              <a:rPr sz="2400" b="1" spc="-4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sub-divisions.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1445"/>
              </a:spcBef>
              <a:buFont typeface="Times New Roman"/>
              <a:buChar char="•"/>
              <a:tabLst>
                <a:tab pos="354965" algn="l"/>
                <a:tab pos="355600" algn="l"/>
                <a:tab pos="1286510" algn="l"/>
                <a:tab pos="1830705" algn="l"/>
                <a:tab pos="2670175" algn="l"/>
                <a:tab pos="3467100" algn="l"/>
                <a:tab pos="5654040" algn="l"/>
                <a:tab pos="6113145" algn="l"/>
                <a:tab pos="6658609" algn="l"/>
                <a:tab pos="7440295" algn="l"/>
                <a:tab pos="8235950" algn="l"/>
              </a:tabLst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elo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t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	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ca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e,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pr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t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TE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o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4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	rig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t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e, 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CENTIMERTERS on the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left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hand side, and R.F.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in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2400" b="1" spc="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middle.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84D4D-F575-429B-9371-91FBEBBC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28"/>
            <a:ext cx="10058400" cy="76065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589" y="762000"/>
            <a:ext cx="44326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</a:rPr>
              <a:t>Diagonal</a:t>
            </a:r>
            <a:r>
              <a:rPr sz="4000" u="heavy" spc="-6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</a:rPr>
              <a:t> </a:t>
            </a:r>
            <a:r>
              <a:rPr sz="4000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</a:rPr>
              <a:t>Scale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230627"/>
            <a:ext cx="8069580" cy="343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72085" indent="-342900" algn="just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Through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Diagonal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scale, measurements can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be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up  to second decimal (e.g.</a:t>
            </a:r>
            <a:r>
              <a:rPr sz="28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4.35).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168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Diagonal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scales are used to measure distances in a 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unit and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its immediate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two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subdivisions; e.g.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dm,  </a:t>
            </a:r>
            <a:r>
              <a:rPr sz="2800" b="1" i="1" spc="-10" dirty="0">
                <a:solidFill>
                  <a:srgbClr val="313100"/>
                </a:solidFill>
                <a:latin typeface="Times New Roman"/>
                <a:cs typeface="Times New Roman"/>
              </a:rPr>
              <a:t>cm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&amp; </a:t>
            </a:r>
            <a:r>
              <a:rPr sz="2800" b="1" i="1" spc="-10" dirty="0">
                <a:solidFill>
                  <a:srgbClr val="313100"/>
                </a:solidFill>
                <a:latin typeface="Times New Roman"/>
                <a:cs typeface="Times New Roman"/>
              </a:rPr>
              <a:t>mm,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or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yard, </a:t>
            </a:r>
            <a:r>
              <a:rPr sz="2800" b="1" i="1" dirty="0">
                <a:solidFill>
                  <a:srgbClr val="313100"/>
                </a:solidFill>
                <a:latin typeface="Times New Roman"/>
                <a:cs typeface="Times New Roman"/>
              </a:rPr>
              <a:t>foot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&amp;</a:t>
            </a:r>
            <a:r>
              <a:rPr sz="2800" b="1" i="1" spc="-3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inch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4965" marR="205740" indent="-342900">
              <a:lnSpc>
                <a:spcPct val="100000"/>
              </a:lnSpc>
              <a:spcBef>
                <a:spcPts val="168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Diagonal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scale can measure more accurately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than 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plain</a:t>
            </a:r>
            <a:r>
              <a:rPr sz="28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scale.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592327"/>
            <a:ext cx="71627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Diagonal</a:t>
            </a:r>
            <a:r>
              <a:rPr sz="3600" u="heavy" spc="-35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 </a:t>
            </a:r>
            <a:r>
              <a:rPr sz="3600" u="heavy" spc="-5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scale…..Concept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79195" y="1476247"/>
            <a:ext cx="6452235" cy="536575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6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At end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B of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line AB, draw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perpendicular.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 algn="just">
              <a:lnSpc>
                <a:spcPts val="2590"/>
              </a:lnSpc>
              <a:spcBef>
                <a:spcPts val="119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Step-off ten equal divisions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any length along  the perpendicular starting from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B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ending  at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C.</a:t>
            </a:r>
            <a:endParaRPr sz="24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83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Number the division points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9,8,7,…..1.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590"/>
              </a:lnSpc>
              <a:spcBef>
                <a:spcPts val="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Through the points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1, 2, 3, etc., draw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lines  parallel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AB and cutting AC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at 1</a:t>
            </a:r>
            <a:r>
              <a:rPr sz="2400" dirty="0">
                <a:solidFill>
                  <a:srgbClr val="313100"/>
                </a:solidFill>
                <a:latin typeface="Times New Roman"/>
                <a:cs typeface="Times New Roman"/>
              </a:rPr>
              <a:t>´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, 2</a:t>
            </a:r>
            <a:r>
              <a:rPr sz="2400" dirty="0">
                <a:solidFill>
                  <a:srgbClr val="313100"/>
                </a:solidFill>
                <a:latin typeface="Times New Roman"/>
                <a:cs typeface="Times New Roman"/>
              </a:rPr>
              <a:t>´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, 3</a:t>
            </a:r>
            <a:r>
              <a:rPr sz="2400" dirty="0">
                <a:solidFill>
                  <a:srgbClr val="313100"/>
                </a:solidFill>
                <a:latin typeface="Times New Roman"/>
                <a:cs typeface="Times New Roman"/>
              </a:rPr>
              <a:t>´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,</a:t>
            </a:r>
            <a:r>
              <a:rPr sz="2400" b="1" spc="-5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ts val="2590"/>
              </a:lnSpc>
              <a:spcBef>
                <a:spcPts val="115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Since the triangles are similar; 1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´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= 0.1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AB, 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´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2 =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0.2AB,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…. 9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´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9 =</a:t>
            </a:r>
            <a:r>
              <a:rPr sz="2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0.9AB.</a:t>
            </a:r>
            <a:endParaRPr sz="2400">
              <a:latin typeface="Times New Roman"/>
              <a:cs typeface="Times New Roman"/>
            </a:endParaRPr>
          </a:p>
          <a:p>
            <a:pPr marL="354965" marR="5715" indent="-342900" algn="just">
              <a:lnSpc>
                <a:spcPts val="2590"/>
              </a:lnSpc>
              <a:spcBef>
                <a:spcPts val="144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Gives divisions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a given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short line AB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in 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multiples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1/10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its length,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e.g.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0.1AB, 0.2AB,  0.3AB,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83195" y="1676400"/>
            <a:ext cx="2100072" cy="47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577D-5271-4551-912A-7EAE0436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1"/>
            <a:ext cx="7597118" cy="1066800"/>
          </a:xfrm>
        </p:spPr>
        <p:txBody>
          <a:bodyPr/>
          <a:lstStyle/>
          <a:p>
            <a:r>
              <a:rPr lang="en-IN" u="sng" dirty="0"/>
              <a:t>Diagonal Scale(problem)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5EF0B-C47B-4834-B961-306A643B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1"/>
            <a:ext cx="10058400" cy="66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27256-E296-460D-9712-67DDD149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9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436879"/>
            <a:ext cx="4876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313100"/>
                </a:solidFill>
                <a:latin typeface="Arial"/>
                <a:cs typeface="Arial"/>
              </a:rPr>
              <a:t>Vernier</a:t>
            </a:r>
            <a:r>
              <a:rPr sz="4400" spc="-60" dirty="0">
                <a:solidFill>
                  <a:srgbClr val="313100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313100"/>
                </a:solidFill>
                <a:latin typeface="Arial"/>
                <a:cs typeface="Arial"/>
              </a:rPr>
              <a:t>Scales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7811" y="1068323"/>
            <a:ext cx="3854450" cy="59690"/>
          </a:xfrm>
          <a:custGeom>
            <a:avLst/>
            <a:gdLst/>
            <a:ahLst/>
            <a:cxnLst/>
            <a:rect l="l" t="t" r="r" b="b"/>
            <a:pathLst>
              <a:path w="3854450" h="59690">
                <a:moveTo>
                  <a:pt x="3854195" y="59435"/>
                </a:moveTo>
                <a:lnTo>
                  <a:pt x="3854195" y="0"/>
                </a:lnTo>
                <a:lnTo>
                  <a:pt x="0" y="0"/>
                </a:lnTo>
                <a:lnTo>
                  <a:pt x="0" y="59435"/>
                </a:lnTo>
                <a:lnTo>
                  <a:pt x="3854195" y="59435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9143999" y="3428999"/>
                </a:move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lnTo>
                  <a:pt x="9143999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39" y="1241551"/>
            <a:ext cx="8764270" cy="600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333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Similar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Diagonal scale, </a:t>
            </a:r>
            <a:r>
              <a:rPr sz="2400" b="1" spc="-40" dirty="0">
                <a:solidFill>
                  <a:srgbClr val="0000FF"/>
                </a:solidFill>
                <a:latin typeface="Times New Roman"/>
                <a:cs typeface="Times New Roman"/>
              </a:rPr>
              <a:t>Vernier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scale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is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used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for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measuring up 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second</a:t>
            </a:r>
            <a:r>
              <a:rPr sz="24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decimal.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 </a:t>
            </a:r>
            <a:r>
              <a:rPr sz="2400" b="1" spc="-35" dirty="0">
                <a:solidFill>
                  <a:srgbClr val="313100"/>
                </a:solidFill>
                <a:latin typeface="Times New Roman"/>
                <a:cs typeface="Times New Roman"/>
              </a:rPr>
              <a:t>Vernier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scale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consists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(i) a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primary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scale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(ii) a</a:t>
            </a:r>
            <a:r>
              <a:rPr sz="2400" b="1" spc="-2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313100"/>
                </a:solidFill>
                <a:latin typeface="Times New Roman"/>
                <a:cs typeface="Times New Roman"/>
              </a:rPr>
              <a:t>vernier.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  <a:tab pos="355600" algn="l"/>
                <a:tab pos="1015365" algn="l"/>
                <a:tab pos="2251075" algn="l"/>
                <a:tab pos="3028315" algn="l"/>
                <a:tab pos="3383279" algn="l"/>
                <a:tab pos="3688079" algn="l"/>
                <a:tab pos="4502150" algn="l"/>
                <a:tab pos="5279390" algn="l"/>
                <a:tab pos="6024245" algn="l"/>
                <a:tab pos="7141845" algn="l"/>
                <a:tab pos="7548245" algn="l"/>
                <a:tab pos="7954009" algn="l"/>
              </a:tabLst>
            </a:pP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rim</a:t>
            </a:r>
            <a:r>
              <a:rPr sz="24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ry	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le	i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a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lai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ale	f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ul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ly	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di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vi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i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	to	mi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or  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divisions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4965" marR="13970" indent="-342900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graduations on the vernier </a:t>
            </a:r>
            <a:r>
              <a:rPr sz="2400" b="1" spc="-20" dirty="0">
                <a:solidFill>
                  <a:srgbClr val="313100"/>
                </a:solidFill>
                <a:latin typeface="Times New Roman"/>
                <a:cs typeface="Times New Roman"/>
              </a:rPr>
              <a:t>are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derived 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from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those on the  primary</a:t>
            </a:r>
            <a:r>
              <a:rPr sz="2400" b="1" spc="-4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scale.</a:t>
            </a:r>
            <a:endParaRPr sz="2400">
              <a:latin typeface="Times New Roman"/>
              <a:cs typeface="Times New Roman"/>
            </a:endParaRPr>
          </a:p>
          <a:p>
            <a:pPr marL="504825">
              <a:lnSpc>
                <a:spcPts val="2425"/>
              </a:lnSpc>
              <a:tabLst>
                <a:tab pos="3075305" algn="l"/>
              </a:tabLst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Least count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(LC)	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the minimum distance that can</a:t>
            </a:r>
            <a:r>
              <a:rPr sz="2400" b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endParaRPr sz="2400">
              <a:latin typeface="Arial"/>
              <a:cs typeface="Arial"/>
            </a:endParaRPr>
          </a:p>
          <a:p>
            <a:pPr marL="847725">
              <a:lnSpc>
                <a:spcPct val="100000"/>
              </a:lnSpc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measured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575"/>
              </a:spcBef>
            </a:pPr>
            <a:r>
              <a:rPr sz="2400" b="1" u="heavy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Forward </a:t>
            </a:r>
            <a:r>
              <a:rPr sz="2400" b="1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Vernier Scale</a:t>
            </a:r>
            <a:r>
              <a:rPr sz="2400" b="1" u="heavy" spc="-4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131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575"/>
              </a:spcBef>
              <a:tabLst>
                <a:tab pos="3433445" algn="l"/>
              </a:tabLst>
            </a:pP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MSD&gt;VSD;	LC </a:t>
            </a:r>
            <a:r>
              <a:rPr sz="2400" b="1" dirty="0">
                <a:solidFill>
                  <a:srgbClr val="313100"/>
                </a:solidFill>
                <a:latin typeface="Arial"/>
                <a:cs typeface="Arial"/>
              </a:rPr>
              <a:t>=</a:t>
            </a: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 MSD-VSD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5"/>
              </a:spcBef>
            </a:pPr>
            <a:r>
              <a:rPr sz="2400" b="1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Backward Vernier</a:t>
            </a:r>
            <a:r>
              <a:rPr sz="2400" b="1" u="heavy" spc="-20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scale</a:t>
            </a: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04825">
              <a:lnSpc>
                <a:spcPct val="100000"/>
              </a:lnSpc>
              <a:spcBef>
                <a:spcPts val="575"/>
              </a:spcBef>
              <a:tabLst>
                <a:tab pos="3519170" algn="l"/>
              </a:tabLst>
            </a:pP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VSD&gt;MSD;	LC </a:t>
            </a:r>
            <a:r>
              <a:rPr sz="2400" b="1" dirty="0">
                <a:solidFill>
                  <a:srgbClr val="313100"/>
                </a:solidFill>
                <a:latin typeface="Arial"/>
                <a:cs typeface="Arial"/>
              </a:rPr>
              <a:t>= </a:t>
            </a: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VSD </a:t>
            </a:r>
            <a:r>
              <a:rPr sz="2400" b="1" dirty="0">
                <a:solidFill>
                  <a:srgbClr val="313100"/>
                </a:solidFill>
                <a:latin typeface="Arial"/>
                <a:cs typeface="Arial"/>
              </a:rPr>
              <a:t>-</a:t>
            </a:r>
            <a:r>
              <a:rPr sz="2400" b="1" spc="-25" dirty="0">
                <a:solidFill>
                  <a:srgbClr val="3131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Arial"/>
                <a:cs typeface="Arial"/>
              </a:rPr>
              <a:t>MSD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55" y="650239"/>
            <a:ext cx="6735191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Vernier </a:t>
            </a:r>
            <a:r>
              <a:rPr sz="4000" dirty="0"/>
              <a:t>scale….</a:t>
            </a:r>
            <a:r>
              <a:rPr sz="4000" spc="-85" dirty="0"/>
              <a:t> </a:t>
            </a:r>
            <a:r>
              <a:rPr sz="4000" spc="-5" dirty="0"/>
              <a:t>Concept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9143999" y="3428999"/>
                </a:move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lnTo>
                  <a:pt x="9143999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39" y="1357375"/>
            <a:ext cx="8948420" cy="29152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6350" indent="-342900">
              <a:lnSpc>
                <a:spcPts val="2590"/>
              </a:lnSpc>
              <a:spcBef>
                <a:spcPts val="42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Length A0 represents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10 cm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and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is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divided in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to 10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equal parts </a:t>
            </a:r>
            <a:r>
              <a:rPr sz="2400" b="1" spc="5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each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representing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1</a:t>
            </a:r>
            <a:r>
              <a:rPr sz="2400" b="1" spc="-4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cm.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115"/>
              </a:spcBef>
              <a:buFont typeface="Times New Roman"/>
              <a:buChar char="•"/>
              <a:tabLst>
                <a:tab pos="354965" algn="l"/>
                <a:tab pos="355600" algn="l"/>
                <a:tab pos="530987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B0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 11 (i.e. 10+1)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such equal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parts</a:t>
            </a:r>
            <a:r>
              <a:rPr sz="24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	11 cm.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590"/>
              </a:lnSpc>
              <a:spcBef>
                <a:spcPts val="1480"/>
              </a:spcBef>
              <a:buFont typeface="Times New Roman"/>
              <a:buChar char="•"/>
              <a:tabLst>
                <a:tab pos="354965" algn="l"/>
                <a:tab pos="355600" algn="l"/>
                <a:tab pos="1345565" algn="l"/>
                <a:tab pos="1844039" algn="l"/>
                <a:tab pos="2496185" algn="l"/>
                <a:tab pos="2944495" algn="l"/>
                <a:tab pos="3799204" algn="l"/>
                <a:tab pos="5153025" algn="l"/>
                <a:tab pos="5957570" algn="l"/>
                <a:tab pos="7118984" algn="l"/>
                <a:tab pos="7515225" algn="l"/>
                <a:tab pos="8014970" algn="l"/>
                <a:tab pos="8632190" algn="l"/>
              </a:tabLst>
            </a:pP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ivi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	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0	i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to	10	e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qu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al	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ivi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.	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ac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di</a:t>
            </a:r>
            <a:r>
              <a:rPr sz="24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v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io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	of	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0	</a:t>
            </a:r>
            <a:r>
              <a:rPr sz="2400" b="1" spc="-25" dirty="0">
                <a:solidFill>
                  <a:srgbClr val="313100"/>
                </a:solidFill>
                <a:latin typeface="Times New Roman"/>
                <a:cs typeface="Times New Roman"/>
              </a:rPr>
              <a:t>w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ill	</a:t>
            </a:r>
            <a:r>
              <a:rPr sz="2400" b="1" spc="-20" dirty="0">
                <a:solidFill>
                  <a:srgbClr val="313100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e 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equal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to 11/10 = 1.1 cm or 11</a:t>
            </a:r>
            <a:r>
              <a:rPr sz="2400" b="1" spc="-6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mm.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spcBef>
                <a:spcPts val="144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Difference between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1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part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4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A0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and one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part of </a:t>
            </a:r>
            <a:r>
              <a:rPr sz="24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B0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1.1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cm -1.0  cm = 0.1cm or 1</a:t>
            </a:r>
            <a:r>
              <a:rPr sz="2400" b="1" spc="-4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mm.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9555" y="4267200"/>
            <a:ext cx="7245095" cy="2926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1600200"/>
            <a:ext cx="7467600" cy="2286000"/>
            <a:chOff x="1143000" y="1600200"/>
            <a:chExt cx="7467600" cy="2286000"/>
          </a:xfrm>
        </p:grpSpPr>
        <p:sp>
          <p:nvSpPr>
            <p:cNvPr id="3" name="object 3"/>
            <p:cNvSpPr/>
            <p:nvPr/>
          </p:nvSpPr>
          <p:spPr>
            <a:xfrm>
              <a:off x="1143000" y="1600200"/>
              <a:ext cx="3218688" cy="190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400" y="3633439"/>
              <a:ext cx="1905000" cy="25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5475" y="1676399"/>
              <a:ext cx="2135123" cy="2209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60138" y="3684522"/>
            <a:ext cx="154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131FF"/>
                </a:solidFill>
                <a:latin typeface="Arial"/>
                <a:cs typeface="Arial"/>
              </a:rPr>
              <a:t>Elliptical</a:t>
            </a:r>
            <a:r>
              <a:rPr sz="1800" spc="-55" dirty="0">
                <a:solidFill>
                  <a:srgbClr val="3131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131FF"/>
                </a:solidFill>
                <a:latin typeface="Arial"/>
                <a:cs typeface="Arial"/>
              </a:rPr>
              <a:t>shape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400" y="2514600"/>
            <a:ext cx="864235" cy="1163320"/>
          </a:xfrm>
          <a:custGeom>
            <a:avLst/>
            <a:gdLst/>
            <a:ahLst/>
            <a:cxnLst/>
            <a:rect l="l" t="t" r="r" b="b"/>
            <a:pathLst>
              <a:path w="864235" h="1163320">
                <a:moveTo>
                  <a:pt x="271843" y="139731"/>
                </a:moveTo>
                <a:lnTo>
                  <a:pt x="269367" y="127635"/>
                </a:lnTo>
                <a:lnTo>
                  <a:pt x="262890" y="117252"/>
                </a:lnTo>
                <a:lnTo>
                  <a:pt x="252984" y="109728"/>
                </a:lnTo>
                <a:lnTo>
                  <a:pt x="0" y="0"/>
                </a:lnTo>
                <a:lnTo>
                  <a:pt x="12192" y="115503"/>
                </a:lnTo>
                <a:lnTo>
                  <a:pt x="12192" y="70104"/>
                </a:lnTo>
                <a:lnTo>
                  <a:pt x="64008" y="32004"/>
                </a:lnTo>
                <a:lnTo>
                  <a:pt x="134727" y="128586"/>
                </a:lnTo>
                <a:lnTo>
                  <a:pt x="227076" y="169164"/>
                </a:lnTo>
                <a:lnTo>
                  <a:pt x="239744" y="171259"/>
                </a:lnTo>
                <a:lnTo>
                  <a:pt x="251841" y="168783"/>
                </a:lnTo>
                <a:lnTo>
                  <a:pt x="262223" y="162306"/>
                </a:lnTo>
                <a:lnTo>
                  <a:pt x="269748" y="152400"/>
                </a:lnTo>
                <a:lnTo>
                  <a:pt x="271843" y="139731"/>
                </a:lnTo>
                <a:close/>
              </a:path>
              <a:path w="864235" h="1163320">
                <a:moveTo>
                  <a:pt x="134727" y="128586"/>
                </a:moveTo>
                <a:lnTo>
                  <a:pt x="64008" y="32004"/>
                </a:lnTo>
                <a:lnTo>
                  <a:pt x="12192" y="70104"/>
                </a:lnTo>
                <a:lnTo>
                  <a:pt x="25908" y="88800"/>
                </a:lnTo>
                <a:lnTo>
                  <a:pt x="25908" y="80772"/>
                </a:lnTo>
                <a:lnTo>
                  <a:pt x="70104" y="48768"/>
                </a:lnTo>
                <a:lnTo>
                  <a:pt x="75758" y="102676"/>
                </a:lnTo>
                <a:lnTo>
                  <a:pt x="134727" y="128586"/>
                </a:lnTo>
                <a:close/>
              </a:path>
              <a:path w="864235" h="1163320">
                <a:moveTo>
                  <a:pt x="92964" y="266700"/>
                </a:moveTo>
                <a:lnTo>
                  <a:pt x="82377" y="165775"/>
                </a:lnTo>
                <a:lnTo>
                  <a:pt x="12192" y="70104"/>
                </a:lnTo>
                <a:lnTo>
                  <a:pt x="12192" y="115503"/>
                </a:lnTo>
                <a:lnTo>
                  <a:pt x="28956" y="274320"/>
                </a:lnTo>
                <a:lnTo>
                  <a:pt x="64008" y="301752"/>
                </a:lnTo>
                <a:lnTo>
                  <a:pt x="76461" y="298203"/>
                </a:lnTo>
                <a:lnTo>
                  <a:pt x="85915" y="290512"/>
                </a:lnTo>
                <a:lnTo>
                  <a:pt x="91654" y="279677"/>
                </a:lnTo>
                <a:lnTo>
                  <a:pt x="92964" y="266700"/>
                </a:lnTo>
                <a:close/>
              </a:path>
              <a:path w="864235" h="1163320">
                <a:moveTo>
                  <a:pt x="75758" y="102676"/>
                </a:moveTo>
                <a:lnTo>
                  <a:pt x="70104" y="48768"/>
                </a:lnTo>
                <a:lnTo>
                  <a:pt x="25908" y="80772"/>
                </a:lnTo>
                <a:lnTo>
                  <a:pt x="75758" y="102676"/>
                </a:lnTo>
                <a:close/>
              </a:path>
              <a:path w="864235" h="1163320">
                <a:moveTo>
                  <a:pt x="82377" y="165775"/>
                </a:moveTo>
                <a:lnTo>
                  <a:pt x="75758" y="102676"/>
                </a:lnTo>
                <a:lnTo>
                  <a:pt x="25908" y="80772"/>
                </a:lnTo>
                <a:lnTo>
                  <a:pt x="25908" y="88800"/>
                </a:lnTo>
                <a:lnTo>
                  <a:pt x="82377" y="165775"/>
                </a:lnTo>
                <a:close/>
              </a:path>
              <a:path w="864235" h="1163320">
                <a:moveTo>
                  <a:pt x="864108" y="1124712"/>
                </a:moveTo>
                <a:lnTo>
                  <a:pt x="134727" y="128586"/>
                </a:lnTo>
                <a:lnTo>
                  <a:pt x="75758" y="102676"/>
                </a:lnTo>
                <a:lnTo>
                  <a:pt x="82377" y="165775"/>
                </a:lnTo>
                <a:lnTo>
                  <a:pt x="813816" y="1162812"/>
                </a:lnTo>
                <a:lnTo>
                  <a:pt x="864108" y="1124712"/>
                </a:lnTo>
                <a:close/>
              </a:path>
            </a:pathLst>
          </a:custGeom>
          <a:solidFill>
            <a:srgbClr val="B6DC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52547" y="628128"/>
            <a:ext cx="5349875" cy="9944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3200" b="0" spc="-5" dirty="0">
                <a:solidFill>
                  <a:srgbClr val="3131FF"/>
                </a:solidFill>
                <a:latin typeface="Arial"/>
                <a:cs typeface="Arial"/>
              </a:rPr>
              <a:t>Common </a:t>
            </a:r>
            <a:r>
              <a:rPr sz="3200" b="0" spc="-10" dirty="0">
                <a:solidFill>
                  <a:srgbClr val="3131FF"/>
                </a:solidFill>
                <a:latin typeface="Arial"/>
                <a:cs typeface="Arial"/>
              </a:rPr>
              <a:t>Engineering</a:t>
            </a:r>
            <a:r>
              <a:rPr sz="3200" b="0" spc="-50" dirty="0">
                <a:solidFill>
                  <a:srgbClr val="3131FF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3131FF"/>
                </a:solidFill>
                <a:latin typeface="Arial"/>
                <a:cs typeface="Arial"/>
              </a:rPr>
              <a:t>Curves</a:t>
            </a:r>
            <a:endParaRPr sz="3200">
              <a:latin typeface="Arial"/>
              <a:cs typeface="Arial"/>
            </a:endParaRPr>
          </a:p>
          <a:p>
            <a:pPr marL="2463165">
              <a:lnSpc>
                <a:spcPct val="100000"/>
              </a:lnSpc>
              <a:spcBef>
                <a:spcPts val="585"/>
              </a:spcBef>
            </a:pP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Parabolic</a:t>
            </a:r>
            <a:r>
              <a:rPr sz="1800" b="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shape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" y="1636776"/>
            <a:ext cx="9144000" cy="5678805"/>
            <a:chOff x="457200" y="1636776"/>
            <a:chExt cx="9144000" cy="5678805"/>
          </a:xfrm>
        </p:grpSpPr>
        <p:sp>
          <p:nvSpPr>
            <p:cNvPr id="10" name="object 10"/>
            <p:cNvSpPr/>
            <p:nvPr/>
          </p:nvSpPr>
          <p:spPr>
            <a:xfrm>
              <a:off x="5626608" y="1636776"/>
              <a:ext cx="1461770" cy="684530"/>
            </a:xfrm>
            <a:custGeom>
              <a:avLst/>
              <a:gdLst/>
              <a:ahLst/>
              <a:cxnLst/>
              <a:rect l="l" t="t" r="r" b="b"/>
              <a:pathLst>
                <a:path w="1461770" h="684530">
                  <a:moveTo>
                    <a:pt x="1345384" y="600693"/>
                  </a:moveTo>
                  <a:lnTo>
                    <a:pt x="1307823" y="549593"/>
                  </a:lnTo>
                  <a:lnTo>
                    <a:pt x="25908" y="0"/>
                  </a:lnTo>
                  <a:lnTo>
                    <a:pt x="0" y="57912"/>
                  </a:lnTo>
                  <a:lnTo>
                    <a:pt x="1283161" y="608039"/>
                  </a:lnTo>
                  <a:lnTo>
                    <a:pt x="1345384" y="600693"/>
                  </a:lnTo>
                  <a:close/>
                </a:path>
                <a:path w="1461770" h="684530">
                  <a:moveTo>
                    <a:pt x="1415796" y="656336"/>
                  </a:moveTo>
                  <a:lnTo>
                    <a:pt x="1415796" y="595884"/>
                  </a:lnTo>
                  <a:lnTo>
                    <a:pt x="1389888" y="653796"/>
                  </a:lnTo>
                  <a:lnTo>
                    <a:pt x="1283161" y="608039"/>
                  </a:lnTo>
                  <a:lnTo>
                    <a:pt x="1179576" y="620268"/>
                  </a:lnTo>
                  <a:lnTo>
                    <a:pt x="1152144" y="656844"/>
                  </a:lnTo>
                  <a:lnTo>
                    <a:pt x="1156549" y="668416"/>
                  </a:lnTo>
                  <a:lnTo>
                    <a:pt x="1164526" y="677418"/>
                  </a:lnTo>
                  <a:lnTo>
                    <a:pt x="1175075" y="682990"/>
                  </a:lnTo>
                  <a:lnTo>
                    <a:pt x="1187196" y="684276"/>
                  </a:lnTo>
                  <a:lnTo>
                    <a:pt x="1415796" y="656336"/>
                  </a:lnTo>
                  <a:close/>
                </a:path>
                <a:path w="1461770" h="684530">
                  <a:moveTo>
                    <a:pt x="1461516" y="650748"/>
                  </a:moveTo>
                  <a:lnTo>
                    <a:pt x="1296924" y="429768"/>
                  </a:lnTo>
                  <a:lnTo>
                    <a:pt x="1287446" y="420647"/>
                  </a:lnTo>
                  <a:lnTo>
                    <a:pt x="1275969" y="416242"/>
                  </a:lnTo>
                  <a:lnTo>
                    <a:pt x="1263919" y="416694"/>
                  </a:lnTo>
                  <a:lnTo>
                    <a:pt x="1252728" y="422148"/>
                  </a:lnTo>
                  <a:lnTo>
                    <a:pt x="1244488" y="431625"/>
                  </a:lnTo>
                  <a:lnTo>
                    <a:pt x="1240536" y="443103"/>
                  </a:lnTo>
                  <a:lnTo>
                    <a:pt x="1241155" y="455152"/>
                  </a:lnTo>
                  <a:lnTo>
                    <a:pt x="1246632" y="466344"/>
                  </a:lnTo>
                  <a:lnTo>
                    <a:pt x="1307823" y="549593"/>
                  </a:lnTo>
                  <a:lnTo>
                    <a:pt x="1415796" y="595884"/>
                  </a:lnTo>
                  <a:lnTo>
                    <a:pt x="1415796" y="656336"/>
                  </a:lnTo>
                  <a:lnTo>
                    <a:pt x="1461516" y="650748"/>
                  </a:lnTo>
                  <a:close/>
                </a:path>
                <a:path w="1461770" h="684530">
                  <a:moveTo>
                    <a:pt x="1399032" y="633356"/>
                  </a:moveTo>
                  <a:lnTo>
                    <a:pt x="1399032" y="594360"/>
                  </a:lnTo>
                  <a:lnTo>
                    <a:pt x="1377696" y="644652"/>
                  </a:lnTo>
                  <a:lnTo>
                    <a:pt x="1345384" y="600693"/>
                  </a:lnTo>
                  <a:lnTo>
                    <a:pt x="1283161" y="608039"/>
                  </a:lnTo>
                  <a:lnTo>
                    <a:pt x="1389888" y="653796"/>
                  </a:lnTo>
                  <a:lnTo>
                    <a:pt x="1399032" y="633356"/>
                  </a:lnTo>
                  <a:close/>
                </a:path>
                <a:path w="1461770" h="684530">
                  <a:moveTo>
                    <a:pt x="1415796" y="595884"/>
                  </a:moveTo>
                  <a:lnTo>
                    <a:pt x="1307823" y="549593"/>
                  </a:lnTo>
                  <a:lnTo>
                    <a:pt x="1345384" y="600693"/>
                  </a:lnTo>
                  <a:lnTo>
                    <a:pt x="1399032" y="594360"/>
                  </a:lnTo>
                  <a:lnTo>
                    <a:pt x="1399032" y="633356"/>
                  </a:lnTo>
                  <a:lnTo>
                    <a:pt x="1415796" y="595884"/>
                  </a:lnTo>
                  <a:close/>
                </a:path>
                <a:path w="1461770" h="684530">
                  <a:moveTo>
                    <a:pt x="1399032" y="594360"/>
                  </a:moveTo>
                  <a:lnTo>
                    <a:pt x="1345384" y="600693"/>
                  </a:lnTo>
                  <a:lnTo>
                    <a:pt x="1377696" y="644652"/>
                  </a:lnTo>
                  <a:lnTo>
                    <a:pt x="1399032" y="594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3886199"/>
              <a:ext cx="9144000" cy="3429000"/>
            </a:xfrm>
            <a:custGeom>
              <a:avLst/>
              <a:gdLst/>
              <a:ahLst/>
              <a:cxnLst/>
              <a:rect l="l" t="t" r="r" b="b"/>
              <a:pathLst>
                <a:path w="9144000" h="3429000">
                  <a:moveTo>
                    <a:pt x="9143999" y="3428999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914399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840212" y="6729472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5400" y="3884676"/>
            <a:ext cx="7620000" cy="3126105"/>
            <a:chOff x="1295400" y="3884676"/>
            <a:chExt cx="7620000" cy="3126105"/>
          </a:xfrm>
        </p:grpSpPr>
        <p:sp>
          <p:nvSpPr>
            <p:cNvPr id="14" name="object 14"/>
            <p:cNvSpPr/>
            <p:nvPr/>
          </p:nvSpPr>
          <p:spPr>
            <a:xfrm>
              <a:off x="6475475" y="3884676"/>
              <a:ext cx="2135123" cy="2087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5400" y="3886200"/>
              <a:ext cx="1905000" cy="3124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400" y="4343400"/>
              <a:ext cx="3428999" cy="2590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583938" y="4903722"/>
            <a:ext cx="114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H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-10" dirty="0">
                <a:latin typeface="Arial"/>
                <a:cs typeface="Arial"/>
              </a:rPr>
              <a:t>er</a:t>
            </a:r>
            <a:r>
              <a:rPr sz="1800" b="1" dirty="0">
                <a:latin typeface="Arial"/>
                <a:cs typeface="Arial"/>
              </a:rPr>
              <a:t>bol</a:t>
            </a:r>
            <a:r>
              <a:rPr sz="1800" b="1" spc="-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14600" y="5233416"/>
            <a:ext cx="1087120" cy="788035"/>
          </a:xfrm>
          <a:custGeom>
            <a:avLst/>
            <a:gdLst/>
            <a:ahLst/>
            <a:cxnLst/>
            <a:rect l="l" t="t" r="r" b="b"/>
            <a:pathLst>
              <a:path w="1087120" h="788035">
                <a:moveTo>
                  <a:pt x="173664" y="550330"/>
                </a:moveTo>
                <a:lnTo>
                  <a:pt x="171640" y="538162"/>
                </a:lnTo>
                <a:lnTo>
                  <a:pt x="165330" y="527423"/>
                </a:lnTo>
                <a:lnTo>
                  <a:pt x="155448" y="519684"/>
                </a:lnTo>
                <a:lnTo>
                  <a:pt x="142779" y="517374"/>
                </a:lnTo>
                <a:lnTo>
                  <a:pt x="130683" y="519493"/>
                </a:lnTo>
                <a:lnTo>
                  <a:pt x="120300" y="525899"/>
                </a:lnTo>
                <a:lnTo>
                  <a:pt x="112776" y="536448"/>
                </a:lnTo>
                <a:lnTo>
                  <a:pt x="0" y="787908"/>
                </a:lnTo>
                <a:lnTo>
                  <a:pt x="33528" y="784741"/>
                </a:lnTo>
                <a:lnTo>
                  <a:pt x="33528" y="725424"/>
                </a:lnTo>
                <a:lnTo>
                  <a:pt x="127972" y="657923"/>
                </a:lnTo>
                <a:lnTo>
                  <a:pt x="170688" y="562356"/>
                </a:lnTo>
                <a:lnTo>
                  <a:pt x="173664" y="550330"/>
                </a:lnTo>
                <a:close/>
              </a:path>
              <a:path w="1087120" h="788035">
                <a:moveTo>
                  <a:pt x="127972" y="657923"/>
                </a:moveTo>
                <a:lnTo>
                  <a:pt x="33528" y="725424"/>
                </a:lnTo>
                <a:lnTo>
                  <a:pt x="48768" y="746379"/>
                </a:lnTo>
                <a:lnTo>
                  <a:pt x="48768" y="719328"/>
                </a:lnTo>
                <a:lnTo>
                  <a:pt x="102877" y="714067"/>
                </a:lnTo>
                <a:lnTo>
                  <a:pt x="127972" y="657923"/>
                </a:lnTo>
                <a:close/>
              </a:path>
              <a:path w="1087120" h="788035">
                <a:moveTo>
                  <a:pt x="303276" y="726948"/>
                </a:moveTo>
                <a:lnTo>
                  <a:pt x="299727" y="715137"/>
                </a:lnTo>
                <a:lnTo>
                  <a:pt x="292036" y="705612"/>
                </a:lnTo>
                <a:lnTo>
                  <a:pt x="281201" y="699516"/>
                </a:lnTo>
                <a:lnTo>
                  <a:pt x="268224" y="697992"/>
                </a:lnTo>
                <a:lnTo>
                  <a:pt x="164945" y="708032"/>
                </a:lnTo>
                <a:lnTo>
                  <a:pt x="70104" y="775716"/>
                </a:lnTo>
                <a:lnTo>
                  <a:pt x="33528" y="725424"/>
                </a:lnTo>
                <a:lnTo>
                  <a:pt x="33528" y="784741"/>
                </a:lnTo>
                <a:lnTo>
                  <a:pt x="274320" y="762000"/>
                </a:lnTo>
                <a:lnTo>
                  <a:pt x="286773" y="758451"/>
                </a:lnTo>
                <a:lnTo>
                  <a:pt x="296227" y="750760"/>
                </a:lnTo>
                <a:lnTo>
                  <a:pt x="301966" y="739925"/>
                </a:lnTo>
                <a:lnTo>
                  <a:pt x="303276" y="726948"/>
                </a:lnTo>
                <a:close/>
              </a:path>
              <a:path w="1087120" h="788035">
                <a:moveTo>
                  <a:pt x="102877" y="714067"/>
                </a:moveTo>
                <a:lnTo>
                  <a:pt x="48768" y="719328"/>
                </a:lnTo>
                <a:lnTo>
                  <a:pt x="80772" y="763524"/>
                </a:lnTo>
                <a:lnTo>
                  <a:pt x="102877" y="714067"/>
                </a:lnTo>
                <a:close/>
              </a:path>
              <a:path w="1087120" h="788035">
                <a:moveTo>
                  <a:pt x="164945" y="708032"/>
                </a:moveTo>
                <a:lnTo>
                  <a:pt x="102877" y="714067"/>
                </a:lnTo>
                <a:lnTo>
                  <a:pt x="80772" y="763524"/>
                </a:lnTo>
                <a:lnTo>
                  <a:pt x="48768" y="719328"/>
                </a:lnTo>
                <a:lnTo>
                  <a:pt x="48768" y="746379"/>
                </a:lnTo>
                <a:lnTo>
                  <a:pt x="70104" y="775716"/>
                </a:lnTo>
                <a:lnTo>
                  <a:pt x="164945" y="708032"/>
                </a:lnTo>
                <a:close/>
              </a:path>
              <a:path w="1087120" h="788035">
                <a:moveTo>
                  <a:pt x="1086612" y="50292"/>
                </a:moveTo>
                <a:lnTo>
                  <a:pt x="1048512" y="0"/>
                </a:lnTo>
                <a:lnTo>
                  <a:pt x="127972" y="657923"/>
                </a:lnTo>
                <a:lnTo>
                  <a:pt x="102877" y="714067"/>
                </a:lnTo>
                <a:lnTo>
                  <a:pt x="164945" y="708032"/>
                </a:lnTo>
                <a:lnTo>
                  <a:pt x="1086612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22138" y="6651749"/>
            <a:ext cx="895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9A00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009A00"/>
                </a:solidFill>
                <a:latin typeface="Times New Roman"/>
                <a:cs typeface="Times New Roman"/>
              </a:rPr>
              <a:t>p</a:t>
            </a:r>
            <a:r>
              <a:rPr sz="2800" b="1" spc="-5" dirty="0">
                <a:solidFill>
                  <a:srgbClr val="009A00"/>
                </a:solidFill>
                <a:latin typeface="Times New Roman"/>
                <a:cs typeface="Times New Roman"/>
              </a:rPr>
              <a:t>i</a:t>
            </a:r>
            <a:r>
              <a:rPr sz="2800" b="1" spc="-15" dirty="0">
                <a:solidFill>
                  <a:srgbClr val="009A00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009A00"/>
                </a:solidFill>
                <a:latin typeface="Times New Roman"/>
                <a:cs typeface="Times New Roman"/>
              </a:rPr>
              <a:t>a</a:t>
            </a:r>
            <a:r>
              <a:rPr sz="2800" b="1" spc="-5" dirty="0">
                <a:solidFill>
                  <a:srgbClr val="009A00"/>
                </a:solidFill>
                <a:latin typeface="Times New Roman"/>
                <a:cs typeface="Times New Roman"/>
              </a:rPr>
              <a:t>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36464" y="5791200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59">
                <a:moveTo>
                  <a:pt x="846826" y="90433"/>
                </a:moveTo>
                <a:lnTo>
                  <a:pt x="786753" y="106310"/>
                </a:lnTo>
                <a:lnTo>
                  <a:pt x="0" y="893064"/>
                </a:lnTo>
                <a:lnTo>
                  <a:pt x="44196" y="937260"/>
                </a:lnTo>
                <a:lnTo>
                  <a:pt x="830949" y="150506"/>
                </a:lnTo>
                <a:lnTo>
                  <a:pt x="846826" y="90433"/>
                </a:lnTo>
                <a:close/>
              </a:path>
              <a:path w="937260" h="937259">
                <a:moveTo>
                  <a:pt x="937260" y="0"/>
                </a:moveTo>
                <a:lnTo>
                  <a:pt x="670560" y="70104"/>
                </a:lnTo>
                <a:lnTo>
                  <a:pt x="659272" y="75866"/>
                </a:lnTo>
                <a:lnTo>
                  <a:pt x="651129" y="85344"/>
                </a:lnTo>
                <a:lnTo>
                  <a:pt x="646985" y="97107"/>
                </a:lnTo>
                <a:lnTo>
                  <a:pt x="647700" y="109728"/>
                </a:lnTo>
                <a:lnTo>
                  <a:pt x="653462" y="121015"/>
                </a:lnTo>
                <a:lnTo>
                  <a:pt x="662940" y="129159"/>
                </a:lnTo>
                <a:lnTo>
                  <a:pt x="674703" y="133302"/>
                </a:lnTo>
                <a:lnTo>
                  <a:pt x="687324" y="132588"/>
                </a:lnTo>
                <a:lnTo>
                  <a:pt x="786753" y="106310"/>
                </a:lnTo>
                <a:lnTo>
                  <a:pt x="870204" y="22860"/>
                </a:lnTo>
                <a:lnTo>
                  <a:pt x="914400" y="67056"/>
                </a:lnTo>
                <a:lnTo>
                  <a:pt x="914400" y="86967"/>
                </a:lnTo>
                <a:lnTo>
                  <a:pt x="937260" y="0"/>
                </a:lnTo>
                <a:close/>
              </a:path>
              <a:path w="937260" h="937259">
                <a:moveTo>
                  <a:pt x="914400" y="67056"/>
                </a:moveTo>
                <a:lnTo>
                  <a:pt x="870204" y="22860"/>
                </a:lnTo>
                <a:lnTo>
                  <a:pt x="786753" y="106310"/>
                </a:lnTo>
                <a:lnTo>
                  <a:pt x="846826" y="90433"/>
                </a:lnTo>
                <a:lnTo>
                  <a:pt x="861060" y="36576"/>
                </a:lnTo>
                <a:lnTo>
                  <a:pt x="900684" y="76200"/>
                </a:lnTo>
                <a:lnTo>
                  <a:pt x="900684" y="80772"/>
                </a:lnTo>
                <a:lnTo>
                  <a:pt x="914400" y="67056"/>
                </a:lnTo>
                <a:close/>
              </a:path>
              <a:path w="937260" h="937259">
                <a:moveTo>
                  <a:pt x="914400" y="86967"/>
                </a:moveTo>
                <a:lnTo>
                  <a:pt x="914400" y="67056"/>
                </a:lnTo>
                <a:lnTo>
                  <a:pt x="830949" y="150506"/>
                </a:lnTo>
                <a:lnTo>
                  <a:pt x="804672" y="249936"/>
                </a:lnTo>
                <a:lnTo>
                  <a:pt x="803957" y="262556"/>
                </a:lnTo>
                <a:lnTo>
                  <a:pt x="808101" y="274320"/>
                </a:lnTo>
                <a:lnTo>
                  <a:pt x="816244" y="283797"/>
                </a:lnTo>
                <a:lnTo>
                  <a:pt x="827532" y="289560"/>
                </a:lnTo>
                <a:lnTo>
                  <a:pt x="840152" y="290274"/>
                </a:lnTo>
                <a:lnTo>
                  <a:pt x="851916" y="286131"/>
                </a:lnTo>
                <a:lnTo>
                  <a:pt x="861393" y="277987"/>
                </a:lnTo>
                <a:lnTo>
                  <a:pt x="867156" y="266700"/>
                </a:lnTo>
                <a:lnTo>
                  <a:pt x="914400" y="86967"/>
                </a:lnTo>
                <a:close/>
              </a:path>
              <a:path w="937260" h="937259">
                <a:moveTo>
                  <a:pt x="900684" y="80772"/>
                </a:moveTo>
                <a:lnTo>
                  <a:pt x="900684" y="76200"/>
                </a:lnTo>
                <a:lnTo>
                  <a:pt x="846826" y="90433"/>
                </a:lnTo>
                <a:lnTo>
                  <a:pt x="830949" y="150506"/>
                </a:lnTo>
                <a:lnTo>
                  <a:pt x="900684" y="80772"/>
                </a:lnTo>
                <a:close/>
              </a:path>
              <a:path w="937260" h="937259">
                <a:moveTo>
                  <a:pt x="900684" y="76200"/>
                </a:moveTo>
                <a:lnTo>
                  <a:pt x="861060" y="36576"/>
                </a:lnTo>
                <a:lnTo>
                  <a:pt x="846826" y="90433"/>
                </a:lnTo>
                <a:lnTo>
                  <a:pt x="900684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739" y="577087"/>
            <a:ext cx="8071484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1484" algn="ctr">
              <a:lnSpc>
                <a:spcPts val="4285"/>
              </a:lnSpc>
              <a:spcBef>
                <a:spcPts val="100"/>
              </a:spcBef>
            </a:pPr>
            <a:r>
              <a:rPr sz="3600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Conic curves</a:t>
            </a:r>
            <a:r>
              <a:rPr sz="3600" u="heavy" spc="-2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 </a:t>
            </a:r>
            <a:r>
              <a:rPr sz="3600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Arial"/>
                <a:cs typeface="Arial"/>
              </a:rPr>
              <a:t>(conics)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ts val="2590"/>
              </a:lnSpc>
              <a:spcBef>
                <a:spcPts val="290"/>
              </a:spcBef>
              <a:tabLst>
                <a:tab pos="1202690" algn="l"/>
                <a:tab pos="2392680" algn="l"/>
                <a:tab pos="2903220" algn="l"/>
                <a:tab pos="3519170" algn="l"/>
                <a:tab pos="5402580" algn="l"/>
                <a:tab pos="5847715" algn="l"/>
                <a:tab pos="6172200" algn="l"/>
                <a:tab pos="7121525" algn="l"/>
                <a:tab pos="7888605" algn="l"/>
              </a:tabLst>
            </a:pP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ur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v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s</a:t>
            </a:r>
            <a:r>
              <a:rPr lang="en-IN" sz="2400" spc="-5" dirty="0">
                <a:solidFill>
                  <a:srgbClr val="0000C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f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orm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d	</a:t>
            </a:r>
            <a:r>
              <a:rPr sz="2400" spc="5" dirty="0">
                <a:solidFill>
                  <a:srgbClr val="0000CD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	</a:t>
            </a:r>
            <a:r>
              <a:rPr sz="2400" spc="15" dirty="0">
                <a:solidFill>
                  <a:srgbClr val="0000CD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he</a:t>
            </a:r>
            <a:r>
              <a:rPr lang="en-IN" sz="2400" spc="-5" dirty="0">
                <a:solidFill>
                  <a:srgbClr val="0000CD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sec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ti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n</a:t>
            </a:r>
            <a:r>
              <a:rPr lang="en-IN" sz="2400" dirty="0">
                <a:solidFill>
                  <a:srgbClr val="0000C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f	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a</a:t>
            </a:r>
            <a:r>
              <a:rPr lang="en-IN" sz="2400" spc="-5" dirty="0">
                <a:solidFill>
                  <a:srgbClr val="0000CD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ne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	</a:t>
            </a:r>
            <a:r>
              <a:rPr sz="2400" spc="15" dirty="0">
                <a:solidFill>
                  <a:srgbClr val="0000CD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CD"/>
                </a:solidFill>
                <a:latin typeface="Arial"/>
                <a:cs typeface="Arial"/>
              </a:rPr>
              <a:t>it</a:t>
            </a:r>
            <a:r>
              <a:rPr sz="2400" dirty="0">
                <a:solidFill>
                  <a:srgbClr val="0000CD"/>
                </a:solidFill>
                <a:latin typeface="Arial"/>
                <a:cs typeface="Arial"/>
              </a:rPr>
              <a:t>h	</a:t>
            </a:r>
            <a:r>
              <a:rPr sz="2400" spc="-5" dirty="0">
                <a:solidFill>
                  <a:srgbClr val="0000CD"/>
                </a:solidFill>
                <a:latin typeface="Arial"/>
                <a:cs typeface="Arial"/>
              </a:rPr>
              <a:t>a  right circular cone. </a:t>
            </a:r>
            <a:r>
              <a:rPr sz="2000" spc="-5" dirty="0">
                <a:solidFill>
                  <a:srgbClr val="A40020"/>
                </a:solidFill>
                <a:latin typeface="Arial"/>
                <a:cs typeface="Arial"/>
              </a:rPr>
              <a:t>e.g. Parabola, </a:t>
            </a:r>
            <a:r>
              <a:rPr sz="2000" spc="-10" dirty="0">
                <a:solidFill>
                  <a:srgbClr val="A40020"/>
                </a:solidFill>
                <a:latin typeface="Arial"/>
                <a:cs typeface="Arial"/>
              </a:rPr>
              <a:t>hyperbola </a:t>
            </a:r>
            <a:r>
              <a:rPr sz="2000" dirty="0">
                <a:solidFill>
                  <a:srgbClr val="A40020"/>
                </a:solidFill>
                <a:latin typeface="Arial"/>
                <a:cs typeface="Arial"/>
              </a:rPr>
              <a:t>and</a:t>
            </a:r>
            <a:r>
              <a:rPr sz="2000" spc="-25" dirty="0">
                <a:solidFill>
                  <a:srgbClr val="A4002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A40020"/>
                </a:solidFill>
                <a:latin typeface="Arial"/>
                <a:cs typeface="Arial"/>
              </a:rPr>
              <a:t>ellipse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2819400"/>
            <a:ext cx="9144000" cy="4495800"/>
            <a:chOff x="457200" y="2819400"/>
            <a:chExt cx="9144000" cy="4495800"/>
          </a:xfrm>
        </p:grpSpPr>
        <p:sp>
          <p:nvSpPr>
            <p:cNvPr id="4" name="object 4"/>
            <p:cNvSpPr/>
            <p:nvPr/>
          </p:nvSpPr>
          <p:spPr>
            <a:xfrm>
              <a:off x="838200" y="2819400"/>
              <a:ext cx="3110483" cy="1066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3768" y="3172968"/>
              <a:ext cx="3256915" cy="713740"/>
            </a:xfrm>
            <a:custGeom>
              <a:avLst/>
              <a:gdLst/>
              <a:ahLst/>
              <a:cxnLst/>
              <a:rect l="l" t="t" r="r" b="b"/>
              <a:pathLst>
                <a:path w="3256915" h="713739">
                  <a:moveTo>
                    <a:pt x="3256788" y="713231"/>
                  </a:moveTo>
                  <a:lnTo>
                    <a:pt x="3256788" y="0"/>
                  </a:lnTo>
                  <a:lnTo>
                    <a:pt x="0" y="0"/>
                  </a:lnTo>
                  <a:lnTo>
                    <a:pt x="0" y="713231"/>
                  </a:lnTo>
                  <a:lnTo>
                    <a:pt x="27432" y="713231"/>
                  </a:lnTo>
                  <a:lnTo>
                    <a:pt x="27432" y="56388"/>
                  </a:lnTo>
                  <a:lnTo>
                    <a:pt x="56388" y="27432"/>
                  </a:lnTo>
                  <a:lnTo>
                    <a:pt x="56388" y="56388"/>
                  </a:lnTo>
                  <a:lnTo>
                    <a:pt x="3200400" y="56388"/>
                  </a:lnTo>
                  <a:lnTo>
                    <a:pt x="3200400" y="27432"/>
                  </a:lnTo>
                  <a:lnTo>
                    <a:pt x="3227832" y="56388"/>
                  </a:lnTo>
                  <a:lnTo>
                    <a:pt x="3227832" y="713231"/>
                  </a:lnTo>
                  <a:lnTo>
                    <a:pt x="3256788" y="713231"/>
                  </a:lnTo>
                  <a:close/>
                </a:path>
                <a:path w="3256915" h="713739">
                  <a:moveTo>
                    <a:pt x="56388" y="56388"/>
                  </a:moveTo>
                  <a:lnTo>
                    <a:pt x="56388" y="27432"/>
                  </a:lnTo>
                  <a:lnTo>
                    <a:pt x="27432" y="56388"/>
                  </a:lnTo>
                  <a:lnTo>
                    <a:pt x="56388" y="56388"/>
                  </a:lnTo>
                  <a:close/>
                </a:path>
                <a:path w="3256915" h="713739">
                  <a:moveTo>
                    <a:pt x="56388" y="713231"/>
                  </a:moveTo>
                  <a:lnTo>
                    <a:pt x="56388" y="56388"/>
                  </a:lnTo>
                  <a:lnTo>
                    <a:pt x="27432" y="56388"/>
                  </a:lnTo>
                  <a:lnTo>
                    <a:pt x="27432" y="713231"/>
                  </a:lnTo>
                  <a:lnTo>
                    <a:pt x="56388" y="713231"/>
                  </a:lnTo>
                  <a:close/>
                </a:path>
                <a:path w="3256915" h="713739">
                  <a:moveTo>
                    <a:pt x="3227832" y="56388"/>
                  </a:moveTo>
                  <a:lnTo>
                    <a:pt x="3200400" y="27432"/>
                  </a:lnTo>
                  <a:lnTo>
                    <a:pt x="3200400" y="56388"/>
                  </a:lnTo>
                  <a:lnTo>
                    <a:pt x="3227832" y="56388"/>
                  </a:lnTo>
                  <a:close/>
                </a:path>
                <a:path w="3256915" h="713739">
                  <a:moveTo>
                    <a:pt x="3227832" y="713231"/>
                  </a:moveTo>
                  <a:lnTo>
                    <a:pt x="3227832" y="56388"/>
                  </a:lnTo>
                  <a:lnTo>
                    <a:pt x="3200400" y="56388"/>
                  </a:lnTo>
                  <a:lnTo>
                    <a:pt x="3200400" y="713231"/>
                  </a:lnTo>
                  <a:lnTo>
                    <a:pt x="3227832" y="7132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886199"/>
              <a:ext cx="9144000" cy="3429000"/>
            </a:xfrm>
            <a:custGeom>
              <a:avLst/>
              <a:gdLst/>
              <a:ahLst/>
              <a:cxnLst/>
              <a:rect l="l" t="t" r="r" b="b"/>
              <a:pathLst>
                <a:path w="9144000" h="3429000">
                  <a:moveTo>
                    <a:pt x="9143999" y="3428999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914399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840212" y="6729472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8200" y="3886199"/>
            <a:ext cx="8182609" cy="3200400"/>
            <a:chOff x="838200" y="3886199"/>
            <a:chExt cx="8182609" cy="3200400"/>
          </a:xfrm>
        </p:grpSpPr>
        <p:sp>
          <p:nvSpPr>
            <p:cNvPr id="9" name="object 9"/>
            <p:cNvSpPr/>
            <p:nvPr/>
          </p:nvSpPr>
          <p:spPr>
            <a:xfrm>
              <a:off x="838200" y="3886199"/>
              <a:ext cx="3110483" cy="3200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63768" y="3886199"/>
              <a:ext cx="3256915" cy="2414270"/>
            </a:xfrm>
            <a:custGeom>
              <a:avLst/>
              <a:gdLst/>
              <a:ahLst/>
              <a:cxnLst/>
              <a:rect l="l" t="t" r="r" b="b"/>
              <a:pathLst>
                <a:path w="3256915" h="2414270">
                  <a:moveTo>
                    <a:pt x="56388" y="2356104"/>
                  </a:moveTo>
                  <a:lnTo>
                    <a:pt x="56388" y="0"/>
                  </a:lnTo>
                  <a:lnTo>
                    <a:pt x="0" y="0"/>
                  </a:lnTo>
                  <a:lnTo>
                    <a:pt x="0" y="2414016"/>
                  </a:lnTo>
                  <a:lnTo>
                    <a:pt x="27432" y="2414016"/>
                  </a:lnTo>
                  <a:lnTo>
                    <a:pt x="27432" y="2356104"/>
                  </a:lnTo>
                  <a:lnTo>
                    <a:pt x="56388" y="2356104"/>
                  </a:lnTo>
                  <a:close/>
                </a:path>
                <a:path w="3256915" h="2414270">
                  <a:moveTo>
                    <a:pt x="3227832" y="2356104"/>
                  </a:moveTo>
                  <a:lnTo>
                    <a:pt x="27432" y="2356104"/>
                  </a:lnTo>
                  <a:lnTo>
                    <a:pt x="56388" y="2385060"/>
                  </a:lnTo>
                  <a:lnTo>
                    <a:pt x="56388" y="2414016"/>
                  </a:lnTo>
                  <a:lnTo>
                    <a:pt x="3200400" y="2414016"/>
                  </a:lnTo>
                  <a:lnTo>
                    <a:pt x="3200400" y="2385060"/>
                  </a:lnTo>
                  <a:lnTo>
                    <a:pt x="3227832" y="2356104"/>
                  </a:lnTo>
                  <a:close/>
                </a:path>
                <a:path w="3256915" h="2414270">
                  <a:moveTo>
                    <a:pt x="56388" y="2414016"/>
                  </a:moveTo>
                  <a:lnTo>
                    <a:pt x="56388" y="2385060"/>
                  </a:lnTo>
                  <a:lnTo>
                    <a:pt x="27432" y="2356104"/>
                  </a:lnTo>
                  <a:lnTo>
                    <a:pt x="27432" y="2414016"/>
                  </a:lnTo>
                  <a:lnTo>
                    <a:pt x="56388" y="2414016"/>
                  </a:lnTo>
                  <a:close/>
                </a:path>
                <a:path w="3256915" h="2414270">
                  <a:moveTo>
                    <a:pt x="3256788" y="2414016"/>
                  </a:moveTo>
                  <a:lnTo>
                    <a:pt x="3256788" y="0"/>
                  </a:lnTo>
                  <a:lnTo>
                    <a:pt x="3200400" y="0"/>
                  </a:lnTo>
                  <a:lnTo>
                    <a:pt x="3200400" y="2356104"/>
                  </a:lnTo>
                  <a:lnTo>
                    <a:pt x="3227832" y="2356104"/>
                  </a:lnTo>
                  <a:lnTo>
                    <a:pt x="3227832" y="2414016"/>
                  </a:lnTo>
                  <a:lnTo>
                    <a:pt x="3256788" y="2414016"/>
                  </a:lnTo>
                  <a:close/>
                </a:path>
                <a:path w="3256915" h="2414270">
                  <a:moveTo>
                    <a:pt x="3227832" y="2414016"/>
                  </a:moveTo>
                  <a:lnTo>
                    <a:pt x="3227832" y="2356104"/>
                  </a:lnTo>
                  <a:lnTo>
                    <a:pt x="3200400" y="2385060"/>
                  </a:lnTo>
                  <a:lnTo>
                    <a:pt x="3200400" y="2414016"/>
                  </a:lnTo>
                  <a:lnTo>
                    <a:pt x="3227832" y="24140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31837" y="3225798"/>
            <a:ext cx="311975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4318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60606"/>
                </a:solidFill>
                <a:latin typeface="Arial"/>
                <a:cs typeface="Arial"/>
              </a:rPr>
              <a:t>Right circular cone  </a:t>
            </a:r>
            <a:r>
              <a:rPr sz="2400" b="1" dirty="0">
                <a:solidFill>
                  <a:srgbClr val="060606"/>
                </a:solidFill>
                <a:latin typeface="Arial"/>
                <a:cs typeface="Arial"/>
              </a:rPr>
              <a:t>is </a:t>
            </a:r>
            <a:r>
              <a:rPr sz="2400" b="1" spc="-5" dirty="0">
                <a:solidFill>
                  <a:srgbClr val="060606"/>
                </a:solidFill>
                <a:latin typeface="Arial"/>
                <a:cs typeface="Arial"/>
              </a:rPr>
              <a:t>a cone that has a  circular base </a:t>
            </a:r>
            <a:r>
              <a:rPr sz="2400" b="1" dirty="0">
                <a:solidFill>
                  <a:srgbClr val="060606"/>
                </a:solidFill>
                <a:latin typeface="Arial"/>
                <a:cs typeface="Arial"/>
              </a:rPr>
              <a:t>and  </a:t>
            </a:r>
            <a:r>
              <a:rPr sz="2400" b="1" spc="-5" dirty="0">
                <a:solidFill>
                  <a:srgbClr val="060606"/>
                </a:solidFill>
                <a:latin typeface="Arial"/>
                <a:cs typeface="Arial"/>
              </a:rPr>
              <a:t>the axis is inclined  at 90</a:t>
            </a:r>
            <a:r>
              <a:rPr sz="2400" b="1" spc="-7" baseline="24305" dirty="0">
                <a:solidFill>
                  <a:srgbClr val="060606"/>
                </a:solidFill>
                <a:latin typeface="Arial"/>
                <a:cs typeface="Arial"/>
              </a:rPr>
              <a:t>0 </a:t>
            </a:r>
            <a:r>
              <a:rPr sz="2400" b="1" dirty="0">
                <a:solidFill>
                  <a:srgbClr val="060606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060606"/>
                </a:solidFill>
                <a:latin typeface="Arial"/>
                <a:cs typeface="Arial"/>
              </a:rPr>
              <a:t>the </a:t>
            </a:r>
            <a:r>
              <a:rPr sz="2400" b="1" spc="-10" dirty="0">
                <a:solidFill>
                  <a:srgbClr val="060606"/>
                </a:solidFill>
                <a:latin typeface="Arial"/>
                <a:cs typeface="Arial"/>
              </a:rPr>
              <a:t>base  </a:t>
            </a:r>
            <a:r>
              <a:rPr sz="2400" b="1" spc="-5" dirty="0">
                <a:solidFill>
                  <a:srgbClr val="060606"/>
                </a:solidFill>
                <a:latin typeface="Arial"/>
                <a:cs typeface="Arial"/>
              </a:rPr>
              <a:t>and passes through  the center of the  base.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75176" y="3970020"/>
            <a:ext cx="1655445" cy="928369"/>
            <a:chOff x="4075176" y="3970020"/>
            <a:chExt cx="1655445" cy="928369"/>
          </a:xfrm>
        </p:grpSpPr>
        <p:sp>
          <p:nvSpPr>
            <p:cNvPr id="13" name="object 13"/>
            <p:cNvSpPr/>
            <p:nvPr/>
          </p:nvSpPr>
          <p:spPr>
            <a:xfrm>
              <a:off x="4114799" y="4038599"/>
              <a:ext cx="1586483" cy="7909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5176" y="3970020"/>
              <a:ext cx="1655445" cy="928369"/>
            </a:xfrm>
            <a:custGeom>
              <a:avLst/>
              <a:gdLst/>
              <a:ahLst/>
              <a:cxnLst/>
              <a:rect l="l" t="t" r="r" b="b"/>
              <a:pathLst>
                <a:path w="1655445" h="928370">
                  <a:moveTo>
                    <a:pt x="464820" y="237744"/>
                  </a:moveTo>
                  <a:lnTo>
                    <a:pt x="464820" y="0"/>
                  </a:lnTo>
                  <a:lnTo>
                    <a:pt x="0" y="464820"/>
                  </a:lnTo>
                  <a:lnTo>
                    <a:pt x="60960" y="525580"/>
                  </a:lnTo>
                  <a:lnTo>
                    <a:pt x="60960" y="445008"/>
                  </a:lnTo>
                  <a:lnTo>
                    <a:pt x="80848" y="464820"/>
                  </a:lnTo>
                  <a:lnTo>
                    <a:pt x="408432" y="138496"/>
                  </a:lnTo>
                  <a:lnTo>
                    <a:pt x="408432" y="68580"/>
                  </a:lnTo>
                  <a:lnTo>
                    <a:pt x="457200" y="89916"/>
                  </a:lnTo>
                  <a:lnTo>
                    <a:pt x="457200" y="237744"/>
                  </a:lnTo>
                  <a:lnTo>
                    <a:pt x="464820" y="237744"/>
                  </a:lnTo>
                  <a:close/>
                </a:path>
                <a:path w="1655445" h="928370">
                  <a:moveTo>
                    <a:pt x="80848" y="464820"/>
                  </a:moveTo>
                  <a:lnTo>
                    <a:pt x="60960" y="445008"/>
                  </a:lnTo>
                  <a:lnTo>
                    <a:pt x="60960" y="484632"/>
                  </a:lnTo>
                  <a:lnTo>
                    <a:pt x="80848" y="464820"/>
                  </a:lnTo>
                  <a:close/>
                </a:path>
                <a:path w="1655445" h="928370">
                  <a:moveTo>
                    <a:pt x="457200" y="839724"/>
                  </a:moveTo>
                  <a:lnTo>
                    <a:pt x="80848" y="464820"/>
                  </a:lnTo>
                  <a:lnTo>
                    <a:pt x="60960" y="484632"/>
                  </a:lnTo>
                  <a:lnTo>
                    <a:pt x="60960" y="525580"/>
                  </a:lnTo>
                  <a:lnTo>
                    <a:pt x="408432" y="871912"/>
                  </a:lnTo>
                  <a:lnTo>
                    <a:pt x="408432" y="859536"/>
                  </a:lnTo>
                  <a:lnTo>
                    <a:pt x="457200" y="839724"/>
                  </a:lnTo>
                  <a:close/>
                </a:path>
                <a:path w="1655445" h="928370">
                  <a:moveTo>
                    <a:pt x="457200" y="89916"/>
                  </a:moveTo>
                  <a:lnTo>
                    <a:pt x="408432" y="68580"/>
                  </a:lnTo>
                  <a:lnTo>
                    <a:pt x="408432" y="138496"/>
                  </a:lnTo>
                  <a:lnTo>
                    <a:pt x="457200" y="89916"/>
                  </a:lnTo>
                  <a:close/>
                </a:path>
                <a:path w="1655445" h="928370">
                  <a:moveTo>
                    <a:pt x="457200" y="237744"/>
                  </a:moveTo>
                  <a:lnTo>
                    <a:pt x="457200" y="89916"/>
                  </a:lnTo>
                  <a:lnTo>
                    <a:pt x="408432" y="138496"/>
                  </a:lnTo>
                  <a:lnTo>
                    <a:pt x="408432" y="295656"/>
                  </a:lnTo>
                  <a:lnTo>
                    <a:pt x="437388" y="295656"/>
                  </a:lnTo>
                  <a:lnTo>
                    <a:pt x="437388" y="237744"/>
                  </a:lnTo>
                  <a:lnTo>
                    <a:pt x="457200" y="237744"/>
                  </a:lnTo>
                  <a:close/>
                </a:path>
                <a:path w="1655445" h="928370">
                  <a:moveTo>
                    <a:pt x="1626108" y="633984"/>
                  </a:moveTo>
                  <a:lnTo>
                    <a:pt x="408432" y="633984"/>
                  </a:lnTo>
                  <a:lnTo>
                    <a:pt x="408432" y="791143"/>
                  </a:lnTo>
                  <a:lnTo>
                    <a:pt x="437388" y="819988"/>
                  </a:lnTo>
                  <a:lnTo>
                    <a:pt x="437388" y="690372"/>
                  </a:lnTo>
                  <a:lnTo>
                    <a:pt x="464820" y="662940"/>
                  </a:lnTo>
                  <a:lnTo>
                    <a:pt x="464820" y="690372"/>
                  </a:lnTo>
                  <a:lnTo>
                    <a:pt x="1597152" y="690372"/>
                  </a:lnTo>
                  <a:lnTo>
                    <a:pt x="1597152" y="662940"/>
                  </a:lnTo>
                  <a:lnTo>
                    <a:pt x="1626108" y="633984"/>
                  </a:lnTo>
                  <a:close/>
                </a:path>
                <a:path w="1655445" h="928370">
                  <a:moveTo>
                    <a:pt x="457200" y="920521"/>
                  </a:moveTo>
                  <a:lnTo>
                    <a:pt x="457200" y="839724"/>
                  </a:lnTo>
                  <a:lnTo>
                    <a:pt x="408432" y="859536"/>
                  </a:lnTo>
                  <a:lnTo>
                    <a:pt x="408432" y="871912"/>
                  </a:lnTo>
                  <a:lnTo>
                    <a:pt x="457200" y="920521"/>
                  </a:lnTo>
                  <a:close/>
                </a:path>
                <a:path w="1655445" h="928370">
                  <a:moveTo>
                    <a:pt x="1655064" y="690372"/>
                  </a:moveTo>
                  <a:lnTo>
                    <a:pt x="1655064" y="237744"/>
                  </a:lnTo>
                  <a:lnTo>
                    <a:pt x="437388" y="237744"/>
                  </a:lnTo>
                  <a:lnTo>
                    <a:pt x="464820" y="266700"/>
                  </a:lnTo>
                  <a:lnTo>
                    <a:pt x="464820" y="295656"/>
                  </a:lnTo>
                  <a:lnTo>
                    <a:pt x="1597152" y="295656"/>
                  </a:lnTo>
                  <a:lnTo>
                    <a:pt x="1597152" y="266700"/>
                  </a:lnTo>
                  <a:lnTo>
                    <a:pt x="1626108" y="295656"/>
                  </a:lnTo>
                  <a:lnTo>
                    <a:pt x="1626108" y="690372"/>
                  </a:lnTo>
                  <a:lnTo>
                    <a:pt x="1655064" y="690372"/>
                  </a:lnTo>
                  <a:close/>
                </a:path>
                <a:path w="1655445" h="928370">
                  <a:moveTo>
                    <a:pt x="464820" y="295656"/>
                  </a:moveTo>
                  <a:lnTo>
                    <a:pt x="464820" y="266700"/>
                  </a:lnTo>
                  <a:lnTo>
                    <a:pt x="437388" y="237744"/>
                  </a:lnTo>
                  <a:lnTo>
                    <a:pt x="437388" y="295656"/>
                  </a:lnTo>
                  <a:lnTo>
                    <a:pt x="464820" y="295656"/>
                  </a:lnTo>
                  <a:close/>
                </a:path>
                <a:path w="1655445" h="928370">
                  <a:moveTo>
                    <a:pt x="464820" y="690372"/>
                  </a:moveTo>
                  <a:lnTo>
                    <a:pt x="464820" y="662940"/>
                  </a:lnTo>
                  <a:lnTo>
                    <a:pt x="437388" y="690372"/>
                  </a:lnTo>
                  <a:lnTo>
                    <a:pt x="464820" y="690372"/>
                  </a:lnTo>
                  <a:close/>
                </a:path>
                <a:path w="1655445" h="928370">
                  <a:moveTo>
                    <a:pt x="464820" y="928116"/>
                  </a:moveTo>
                  <a:lnTo>
                    <a:pt x="464820" y="690372"/>
                  </a:lnTo>
                  <a:lnTo>
                    <a:pt x="437388" y="690372"/>
                  </a:lnTo>
                  <a:lnTo>
                    <a:pt x="437388" y="819988"/>
                  </a:lnTo>
                  <a:lnTo>
                    <a:pt x="457200" y="839724"/>
                  </a:lnTo>
                  <a:lnTo>
                    <a:pt x="457200" y="920521"/>
                  </a:lnTo>
                  <a:lnTo>
                    <a:pt x="464820" y="928116"/>
                  </a:lnTo>
                  <a:close/>
                </a:path>
                <a:path w="1655445" h="928370">
                  <a:moveTo>
                    <a:pt x="1626108" y="295656"/>
                  </a:moveTo>
                  <a:lnTo>
                    <a:pt x="1597152" y="266700"/>
                  </a:lnTo>
                  <a:lnTo>
                    <a:pt x="1597152" y="295656"/>
                  </a:lnTo>
                  <a:lnTo>
                    <a:pt x="1626108" y="295656"/>
                  </a:lnTo>
                  <a:close/>
                </a:path>
                <a:path w="1655445" h="928370">
                  <a:moveTo>
                    <a:pt x="1626108" y="633984"/>
                  </a:moveTo>
                  <a:lnTo>
                    <a:pt x="1626108" y="295656"/>
                  </a:lnTo>
                  <a:lnTo>
                    <a:pt x="1597152" y="295656"/>
                  </a:lnTo>
                  <a:lnTo>
                    <a:pt x="1597152" y="633984"/>
                  </a:lnTo>
                  <a:lnTo>
                    <a:pt x="1626108" y="633984"/>
                  </a:lnTo>
                  <a:close/>
                </a:path>
                <a:path w="1655445" h="928370">
                  <a:moveTo>
                    <a:pt x="1626108" y="690372"/>
                  </a:moveTo>
                  <a:lnTo>
                    <a:pt x="1626108" y="633984"/>
                  </a:lnTo>
                  <a:lnTo>
                    <a:pt x="1597152" y="662940"/>
                  </a:lnTo>
                  <a:lnTo>
                    <a:pt x="1597152" y="690372"/>
                  </a:lnTo>
                  <a:lnTo>
                    <a:pt x="1626108" y="6903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2912" y="6750553"/>
            <a:ext cx="198755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685800"/>
            <a:ext cx="8202168" cy="6496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38" y="3961890"/>
            <a:ext cx="395922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Conic </a:t>
            </a:r>
            <a:r>
              <a:rPr sz="2000" b="1" spc="-10" dirty="0">
                <a:solidFill>
                  <a:srgbClr val="3131FF"/>
                </a:solidFill>
                <a:latin typeface="Arial"/>
                <a:cs typeface="Arial"/>
              </a:rPr>
              <a:t>sections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are </a:t>
            </a:r>
            <a:r>
              <a:rPr sz="2000" b="1" spc="-10" dirty="0">
                <a:solidFill>
                  <a:srgbClr val="3131FF"/>
                </a:solidFill>
                <a:latin typeface="Arial"/>
                <a:cs typeface="Arial"/>
              </a:rPr>
              <a:t>always 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"smooth". More </a:t>
            </a:r>
            <a:r>
              <a:rPr sz="2000" b="1" spc="-25" dirty="0">
                <a:solidFill>
                  <a:srgbClr val="3131FF"/>
                </a:solidFill>
                <a:latin typeface="Arial"/>
                <a:cs typeface="Arial"/>
              </a:rPr>
              <a:t>precisely, </a:t>
            </a:r>
            <a:r>
              <a:rPr sz="2000" b="1" dirty="0">
                <a:solidFill>
                  <a:srgbClr val="3131FF"/>
                </a:solidFill>
                <a:latin typeface="Arial"/>
                <a:cs typeface="Arial"/>
              </a:rPr>
              <a:t>they 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never contain </a:t>
            </a:r>
            <a:r>
              <a:rPr sz="2000" b="1" spc="5" dirty="0">
                <a:solidFill>
                  <a:srgbClr val="3131FF"/>
                </a:solidFill>
                <a:latin typeface="Arial"/>
                <a:cs typeface="Arial"/>
              </a:rPr>
              <a:t>any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inflection  points. </a:t>
            </a:r>
            <a:r>
              <a:rPr sz="2000" b="1" spc="-10" dirty="0">
                <a:solidFill>
                  <a:srgbClr val="3131FF"/>
                </a:solidFill>
                <a:latin typeface="Arial"/>
                <a:cs typeface="Arial"/>
              </a:rPr>
              <a:t>This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is important </a:t>
            </a:r>
            <a:r>
              <a:rPr sz="2000" b="1" dirty="0">
                <a:solidFill>
                  <a:srgbClr val="3131FF"/>
                </a:solidFill>
                <a:latin typeface="Arial"/>
                <a:cs typeface="Arial"/>
              </a:rPr>
              <a:t>for  many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applications, such </a:t>
            </a:r>
            <a:r>
              <a:rPr sz="2000" b="1" spc="-10" dirty="0">
                <a:solidFill>
                  <a:srgbClr val="3131FF"/>
                </a:solidFill>
                <a:latin typeface="Arial"/>
                <a:cs typeface="Arial"/>
              </a:rPr>
              <a:t>as 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aerodynamics, </a:t>
            </a:r>
            <a:r>
              <a:rPr sz="2000" b="1" spc="-10" dirty="0">
                <a:solidFill>
                  <a:srgbClr val="3131FF"/>
                </a:solidFill>
                <a:latin typeface="Arial"/>
                <a:cs typeface="Arial"/>
              </a:rPr>
              <a:t>civil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engg.,  mechanical engg,</a:t>
            </a:r>
            <a:r>
              <a:rPr sz="2000" b="1" spc="-55" dirty="0">
                <a:solidFill>
                  <a:srgbClr val="3131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FF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0086" y="990600"/>
            <a:ext cx="338416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9463" y="2141322"/>
            <a:ext cx="776541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 algn="just">
              <a:lnSpc>
                <a:spcPct val="150000"/>
              </a:lnSpc>
              <a:spcBef>
                <a:spcPts val="100"/>
              </a:spcBef>
            </a:pP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A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 is defined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as </a:t>
            </a:r>
            <a:r>
              <a:rPr sz="32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ratio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linear  dimensions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object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as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represented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in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a 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drawing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to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actual </a:t>
            </a:r>
            <a:r>
              <a:rPr sz="32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dimensions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32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the 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same.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322579"/>
            <a:ext cx="19812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i="1" dirty="0">
                <a:solidFill>
                  <a:srgbClr val="313100"/>
                </a:solidFill>
                <a:latin typeface="Arial"/>
                <a:cs typeface="Arial"/>
              </a:rPr>
              <a:t>C</a:t>
            </a:r>
            <a:r>
              <a:rPr sz="4400" i="1" spc="-5" dirty="0">
                <a:solidFill>
                  <a:srgbClr val="313100"/>
                </a:solidFill>
                <a:latin typeface="Arial"/>
                <a:cs typeface="Arial"/>
              </a:rPr>
              <a:t>oni</a:t>
            </a:r>
            <a:r>
              <a:rPr sz="4400" i="1" dirty="0">
                <a:solidFill>
                  <a:srgbClr val="313100"/>
                </a:solidFill>
                <a:latin typeface="Arial"/>
                <a:cs typeface="Arial"/>
              </a:rPr>
              <a:t>c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2483" y="955547"/>
            <a:ext cx="1553210" cy="59690"/>
          </a:xfrm>
          <a:custGeom>
            <a:avLst/>
            <a:gdLst/>
            <a:ahLst/>
            <a:cxnLst/>
            <a:rect l="l" t="t" r="r" b="b"/>
            <a:pathLst>
              <a:path w="1553210" h="59690">
                <a:moveTo>
                  <a:pt x="1552955" y="59435"/>
                </a:moveTo>
                <a:lnTo>
                  <a:pt x="1552955" y="0"/>
                </a:lnTo>
                <a:lnTo>
                  <a:pt x="0" y="0"/>
                </a:lnTo>
                <a:lnTo>
                  <a:pt x="0" y="59435"/>
                </a:lnTo>
                <a:lnTo>
                  <a:pt x="1552955" y="59435"/>
                </a:lnTo>
                <a:close/>
              </a:path>
            </a:pathLst>
          </a:custGeom>
          <a:solidFill>
            <a:srgbClr val="33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39" y="1168399"/>
            <a:ext cx="8376920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Conic is defined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as the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locus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point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moving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plane such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that 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the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ratio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2000" b="1" spc="-10" dirty="0">
                <a:solidFill>
                  <a:srgbClr val="0000FF"/>
                </a:solidFill>
                <a:latin typeface="Arial"/>
                <a:cs typeface="Arial"/>
              </a:rPr>
              <a:t>its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distance from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fixed point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and a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fixed straight line is  always</a:t>
            </a:r>
            <a:r>
              <a:rPr sz="20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constant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926465" marR="4099560" algn="just">
              <a:lnSpc>
                <a:spcPct val="120000"/>
              </a:lnSpc>
              <a:spcBef>
                <a:spcPts val="40"/>
              </a:spcBef>
            </a:pPr>
            <a:r>
              <a:rPr sz="2000" b="1" spc="-5" dirty="0">
                <a:solidFill>
                  <a:srgbClr val="00009A"/>
                </a:solidFill>
                <a:latin typeface="Arial"/>
                <a:cs typeface="Arial"/>
              </a:rPr>
              <a:t>Fixed point is called Focus  Fixed line is called</a:t>
            </a:r>
            <a:r>
              <a:rPr sz="2000" b="1" spc="-105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9A"/>
                </a:solidFill>
                <a:latin typeface="Arial"/>
                <a:cs typeface="Arial"/>
              </a:rPr>
              <a:t>Directrix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0212" y="6729472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5400" y="2819400"/>
            <a:ext cx="7205471" cy="419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1337" y="2514090"/>
            <a:ext cx="324167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solidFill>
                  <a:srgbClr val="CD0000"/>
                </a:solidFill>
                <a:latin typeface="Arial"/>
                <a:cs typeface="Arial"/>
              </a:rPr>
              <a:t>When</a:t>
            </a:r>
            <a:r>
              <a:rPr sz="2400" b="1" spc="-35" dirty="0">
                <a:solidFill>
                  <a:srgbClr val="CD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D0000"/>
                </a:solidFill>
                <a:latin typeface="Arial"/>
                <a:cs typeface="Arial"/>
              </a:rPr>
              <a:t>eccentricity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75"/>
              </a:spcBef>
              <a:tabLst>
                <a:tab pos="1272540" algn="l"/>
                <a:tab pos="1610995" algn="l"/>
                <a:tab pos="2244725" algn="l"/>
              </a:tabLst>
            </a:pPr>
            <a:r>
              <a:rPr sz="2400" b="1" dirty="0">
                <a:solidFill>
                  <a:srgbClr val="CD0000"/>
                </a:solidFill>
                <a:latin typeface="Arial"/>
                <a:cs typeface="Arial"/>
              </a:rPr>
              <a:t>&lt;	</a:t>
            </a:r>
            <a:r>
              <a:rPr sz="2400" b="1" spc="-5" dirty="0">
                <a:solidFill>
                  <a:srgbClr val="CD0000"/>
                </a:solidFill>
                <a:latin typeface="Arial"/>
                <a:cs typeface="Arial"/>
              </a:rPr>
              <a:t>1	</a:t>
            </a:r>
            <a:r>
              <a:rPr sz="2400" spc="1015" dirty="0">
                <a:solidFill>
                  <a:srgbClr val="CD0000"/>
                </a:solidFill>
                <a:latin typeface="Arial"/>
                <a:cs typeface="Arial"/>
              </a:rPr>
              <a:t>€</a:t>
            </a:r>
            <a:r>
              <a:rPr sz="2400" spc="1015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400" b="1" spc="-5" dirty="0">
                <a:solidFill>
                  <a:srgbClr val="CD0000"/>
                </a:solidFill>
                <a:latin typeface="Arial"/>
                <a:cs typeface="Arial"/>
              </a:rPr>
              <a:t>Ellipse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618983" y="3493311"/>
          <a:ext cx="2702560" cy="82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870">
                <a:tc>
                  <a:txBody>
                    <a:bodyPr/>
                    <a:lstStyle/>
                    <a:p>
                      <a:pPr marR="117475" algn="r">
                        <a:lnSpc>
                          <a:spcPts val="2760"/>
                        </a:lnSpc>
                      </a:pPr>
                      <a:r>
                        <a:rPr sz="2400" b="1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=1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2760"/>
                        </a:lnSpc>
                      </a:pPr>
                      <a:r>
                        <a:rPr sz="2400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€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2760"/>
                        </a:lnSpc>
                      </a:pPr>
                      <a:r>
                        <a:rPr sz="2400" b="1" spc="-5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Parabola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0">
                <a:tc>
                  <a:txBody>
                    <a:bodyPr/>
                    <a:lstStyle/>
                    <a:p>
                      <a:pPr marR="11938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&gt;</a:t>
                      </a:r>
                      <a:r>
                        <a:rPr sz="2400" b="1" spc="-105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€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1" spc="-10" dirty="0">
                          <a:solidFill>
                            <a:srgbClr val="CD0000"/>
                          </a:solidFill>
                          <a:latin typeface="Arial"/>
                          <a:cs typeface="Arial"/>
                        </a:rPr>
                        <a:t>Hyperbola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048000" y="946778"/>
            <a:ext cx="467868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b="1" spc="-5" dirty="0">
                <a:latin typeface="Times New Roman"/>
                <a:cs typeface="Times New Roman"/>
              </a:rPr>
              <a:t>Distance </a:t>
            </a:r>
            <a:r>
              <a:rPr sz="2200" b="1" dirty="0">
                <a:latin typeface="Times New Roman"/>
                <a:cs typeface="Times New Roman"/>
              </a:rPr>
              <a:t>of </a:t>
            </a:r>
            <a:r>
              <a:rPr sz="2200" b="1" spc="-5" dirty="0">
                <a:latin typeface="Times New Roman"/>
                <a:cs typeface="Times New Roman"/>
              </a:rPr>
              <a:t>the point from the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directric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1000" y="652228"/>
            <a:ext cx="8283573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145665" algn="l"/>
                <a:tab pos="6659245" algn="l"/>
              </a:tabLst>
            </a:pPr>
            <a:r>
              <a:rPr sz="3300" spc="-7" baseline="-35353" dirty="0">
                <a:solidFill>
                  <a:srgbClr val="000000"/>
                </a:solidFill>
              </a:rPr>
              <a:t>Eccentrici</a:t>
            </a:r>
            <a:r>
              <a:rPr sz="3300" spc="89" baseline="-35353" dirty="0">
                <a:solidFill>
                  <a:srgbClr val="000000"/>
                </a:solidFill>
              </a:rPr>
              <a:t> </a:t>
            </a:r>
            <a:r>
              <a:rPr sz="3300" spc="-7" baseline="-35353" dirty="0">
                <a:solidFill>
                  <a:srgbClr val="000000"/>
                </a:solidFill>
              </a:rPr>
              <a:t>ty</a:t>
            </a:r>
            <a:r>
              <a:rPr sz="3300" spc="427" baseline="-35353" dirty="0">
                <a:solidFill>
                  <a:srgbClr val="000000"/>
                </a:solidFill>
              </a:rPr>
              <a:t> </a:t>
            </a:r>
            <a:r>
              <a:rPr sz="3300" spc="-7" baseline="-35353" dirty="0">
                <a:solidFill>
                  <a:srgbClr val="000000"/>
                </a:solidFill>
                <a:latin typeface="Symbol"/>
                <a:cs typeface="Symbol"/>
              </a:rPr>
              <a:t></a:t>
            </a:r>
            <a:r>
              <a:rPr sz="2200" u="sng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</a:t>
            </a:r>
            <a:r>
              <a:rPr lang="en-IN" sz="2200" u="sng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 </a:t>
            </a:r>
            <a:r>
              <a:rPr sz="2200" u="sng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Distance </a:t>
            </a:r>
            <a:r>
              <a:rPr sz="22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</a:t>
            </a:r>
            <a:r>
              <a:rPr sz="2200" u="sng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point from the</a:t>
            </a:r>
            <a:r>
              <a:rPr sz="2200" u="sng" spc="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200" u="sng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focus</a:t>
            </a:r>
            <a:endParaRPr sz="2200" dirty="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0212" y="6729472"/>
            <a:ext cx="2241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1752600"/>
            <a:ext cx="4724400" cy="4645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39" y="6417053"/>
            <a:ext cx="790003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63340" algn="l"/>
              </a:tabLst>
            </a:pPr>
            <a:r>
              <a:rPr sz="2000" b="1" dirty="0">
                <a:latin typeface="Arial"/>
                <a:cs typeface="Arial"/>
              </a:rPr>
              <a:t>eg. </a:t>
            </a:r>
            <a:r>
              <a:rPr sz="2000" b="1" spc="5" dirty="0">
                <a:latin typeface="Arial"/>
                <a:cs typeface="Arial"/>
              </a:rPr>
              <a:t>when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=1/2,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curve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is</a:t>
            </a:r>
            <a:r>
              <a:rPr sz="2000" b="1" dirty="0">
                <a:latin typeface="Arial"/>
                <a:cs typeface="Arial"/>
              </a:rPr>
              <a:t> an	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Ellipse, </a:t>
            </a:r>
            <a:r>
              <a:rPr sz="2000" b="1" spc="10" dirty="0">
                <a:latin typeface="Arial"/>
                <a:cs typeface="Arial"/>
              </a:rPr>
              <a:t>when </a:t>
            </a:r>
            <a:r>
              <a:rPr sz="2000" b="1" i="1" dirty="0">
                <a:solidFill>
                  <a:srgbClr val="009A00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9A00"/>
                </a:solidFill>
                <a:latin typeface="Arial"/>
                <a:cs typeface="Arial"/>
              </a:rPr>
              <a:t>=1, </a:t>
            </a:r>
            <a:r>
              <a:rPr sz="2000" b="1" spc="-5" dirty="0">
                <a:latin typeface="Arial"/>
                <a:cs typeface="Arial"/>
              </a:rPr>
              <a:t>it is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75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9A00"/>
                </a:solidFill>
                <a:latin typeface="Arial"/>
                <a:cs typeface="Arial"/>
              </a:rPr>
              <a:t>parabola  </a:t>
            </a:r>
            <a:r>
              <a:rPr sz="2000" b="1" dirty="0">
                <a:latin typeface="Arial"/>
                <a:cs typeface="Arial"/>
              </a:rPr>
              <a:t>and </a:t>
            </a:r>
            <a:r>
              <a:rPr sz="2000" b="1" spc="10" dirty="0">
                <a:latin typeface="Arial"/>
                <a:cs typeface="Arial"/>
              </a:rPr>
              <a:t>when </a:t>
            </a:r>
            <a:r>
              <a:rPr sz="2000" b="1" dirty="0">
                <a:solidFill>
                  <a:srgbClr val="3131FF"/>
                </a:solidFill>
                <a:latin typeface="Arial"/>
                <a:cs typeface="Arial"/>
              </a:rPr>
              <a:t>e=2</a:t>
            </a:r>
            <a:r>
              <a:rPr sz="2000" b="1" dirty="0">
                <a:latin typeface="Arial"/>
                <a:cs typeface="Arial"/>
              </a:rPr>
              <a:t>, </a:t>
            </a:r>
            <a:r>
              <a:rPr sz="2000" b="1" spc="-5" dirty="0">
                <a:latin typeface="Arial"/>
                <a:cs typeface="Arial"/>
              </a:rPr>
              <a:t>it is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65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FF"/>
                </a:solidFill>
                <a:latin typeface="Arial"/>
                <a:cs typeface="Arial"/>
              </a:rPr>
              <a:t>hyperbola.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23265-D997-47C3-886A-55439C09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551468"/>
            <a:ext cx="9144000" cy="5763895"/>
            <a:chOff x="457200" y="1551468"/>
            <a:chExt cx="9144000" cy="5763895"/>
          </a:xfrm>
        </p:grpSpPr>
        <p:sp>
          <p:nvSpPr>
            <p:cNvPr id="3" name="object 3"/>
            <p:cNvSpPr/>
            <p:nvPr/>
          </p:nvSpPr>
          <p:spPr>
            <a:xfrm>
              <a:off x="5020055" y="1551468"/>
              <a:ext cx="4190626" cy="23347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200" y="3886199"/>
              <a:ext cx="9144000" cy="3429000"/>
            </a:xfrm>
            <a:custGeom>
              <a:avLst/>
              <a:gdLst/>
              <a:ahLst/>
              <a:cxnLst/>
              <a:rect l="l" t="t" r="r" b="b"/>
              <a:pathLst>
                <a:path w="9144000" h="3429000">
                  <a:moveTo>
                    <a:pt x="9143999" y="3428999"/>
                  </a:moveTo>
                  <a:lnTo>
                    <a:pt x="9143999" y="0"/>
                  </a:lnTo>
                  <a:lnTo>
                    <a:pt x="0" y="0"/>
                  </a:lnTo>
                  <a:lnTo>
                    <a:pt x="0" y="3428999"/>
                  </a:lnTo>
                  <a:lnTo>
                    <a:pt x="9143999" y="3428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3800" y="705103"/>
            <a:ext cx="166598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heavy" spc="-5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Elli</a:t>
            </a:r>
            <a:r>
              <a:rPr sz="3200" u="heavy" spc="-10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p</a:t>
            </a:r>
            <a:r>
              <a:rPr sz="3200" u="heavy" dirty="0">
                <a:solidFill>
                  <a:srgbClr val="3131FF"/>
                </a:solidFill>
                <a:uFill>
                  <a:solidFill>
                    <a:srgbClr val="3333FF"/>
                  </a:solidFill>
                </a:uFill>
              </a:rPr>
              <a:t>se</a:t>
            </a:r>
            <a:endParaRPr sz="3200" dirty="0"/>
          </a:p>
        </p:txBody>
      </p:sp>
      <p:sp>
        <p:nvSpPr>
          <p:cNvPr id="6" name="object 6"/>
          <p:cNvSpPr txBox="1"/>
          <p:nvPr/>
        </p:nvSpPr>
        <p:spPr>
          <a:xfrm>
            <a:off x="8852912" y="6750553"/>
            <a:ext cx="198755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0055" y="3886200"/>
            <a:ext cx="4276344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8" y="2611627"/>
            <a:ext cx="304292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tabLst>
                <a:tab pos="2107565" algn="l"/>
              </a:tabLst>
            </a:pPr>
            <a:r>
              <a:rPr sz="28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An </a:t>
            </a:r>
            <a:r>
              <a:rPr sz="2800" b="1" spc="-5" dirty="0">
                <a:solidFill>
                  <a:srgbClr val="3131FF"/>
                </a:solidFill>
                <a:latin typeface="Times New Roman"/>
                <a:cs typeface="Times New Roman"/>
              </a:rPr>
              <a:t>ellipse 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is  obtained </a:t>
            </a:r>
            <a:r>
              <a:rPr sz="28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when 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a  s</a:t>
            </a:r>
            <a:r>
              <a:rPr sz="28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ec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ti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o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n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	p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l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an</a:t>
            </a:r>
            <a:r>
              <a:rPr sz="28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,  inclined to the</a:t>
            </a:r>
            <a:r>
              <a:rPr sz="2800" b="1" spc="660" dirty="0">
                <a:solidFill>
                  <a:srgbClr val="A4002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axis,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1647" y="4318507"/>
            <a:ext cx="11112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t</a:t>
            </a:r>
            <a:r>
              <a:rPr sz="28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  <a:tabLst>
                <a:tab pos="608965" algn="l"/>
              </a:tabLst>
            </a:pP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o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f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738" y="4318507"/>
            <a:ext cx="17919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402080" algn="l"/>
              </a:tabLst>
            </a:pPr>
            <a:r>
              <a:rPr sz="28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c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u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ts</a:t>
            </a:r>
            <a:r>
              <a:rPr sz="2800" b="1" dirty="0">
                <a:solidFill>
                  <a:srgbClr val="A40020"/>
                </a:solidFill>
                <a:latin typeface="Times New Roman"/>
                <a:cs typeface="Times New Roman"/>
              </a:rPr>
              <a:t>	a</a:t>
            </a:r>
            <a:r>
              <a:rPr sz="28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ll  generators  cone.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570991"/>
            <a:ext cx="29945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Necessity</a:t>
            </a:r>
            <a:endParaRPr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39" y="1578355"/>
            <a:ext cx="8604885" cy="49961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marR="5080" indent="-342900">
              <a:lnSpc>
                <a:spcPts val="3020"/>
              </a:lnSpc>
              <a:spcBef>
                <a:spcPts val="48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Drawings drawn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with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same size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as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objects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are  called full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sized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drawing.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800" dirty="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3020"/>
              </a:lnSpc>
              <a:buFont typeface="Times New Roman"/>
              <a:buChar char="•"/>
              <a:tabLst>
                <a:tab pos="354965" algn="l"/>
                <a:tab pos="355600" algn="l"/>
                <a:tab pos="1579245" algn="l"/>
                <a:tab pos="2173605" algn="l"/>
                <a:tab pos="2825750" algn="l"/>
                <a:tab pos="4050665" algn="l"/>
                <a:tab pos="4986655" algn="l"/>
                <a:tab pos="5795645" algn="l"/>
                <a:tab pos="7624445" algn="l"/>
              </a:tabLst>
            </a:pP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It is 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not 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convenient, always, to 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draw 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drawings 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the  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ob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j</a:t>
            </a:r>
            <a:r>
              <a:rPr sz="2800" b="1" spc="-15" dirty="0">
                <a:solidFill>
                  <a:srgbClr val="CD0000"/>
                </a:solidFill>
                <a:latin typeface="Times New Roman"/>
                <a:cs typeface="Times New Roman"/>
              </a:rPr>
              <a:t>ec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to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its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a</a:t>
            </a:r>
            <a:r>
              <a:rPr sz="2800" b="1" spc="-15" dirty="0">
                <a:solidFill>
                  <a:srgbClr val="CD0000"/>
                </a:solidFill>
                <a:latin typeface="Times New Roman"/>
                <a:cs typeface="Times New Roman"/>
              </a:rPr>
              <a:t>c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ua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l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si</a:t>
            </a:r>
            <a:r>
              <a:rPr sz="2800" b="1" spc="-35" dirty="0">
                <a:solidFill>
                  <a:srgbClr val="CD0000"/>
                </a:solidFill>
                <a:latin typeface="Times New Roman"/>
                <a:cs typeface="Times New Roman"/>
              </a:rPr>
              <a:t>z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.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15" dirty="0">
                <a:solidFill>
                  <a:srgbClr val="CD0000"/>
                </a:solidFill>
                <a:latin typeface="Times New Roman"/>
                <a:cs typeface="Times New Roman"/>
              </a:rPr>
              <a:t>e</a:t>
            </a:r>
            <a:r>
              <a:rPr sz="2800" b="1" spc="-10" dirty="0">
                <a:solidFill>
                  <a:srgbClr val="CD0000"/>
                </a:solidFill>
                <a:latin typeface="Times New Roman"/>
                <a:cs typeface="Times New Roman"/>
              </a:rPr>
              <a:t>.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g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.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CD0000"/>
                </a:solidFill>
                <a:latin typeface="Times New Roman"/>
                <a:cs typeface="Times New Roman"/>
              </a:rPr>
              <a:t>B</a:t>
            </a:r>
            <a:r>
              <a:rPr sz="2800" b="1" spc="10" dirty="0">
                <a:solidFill>
                  <a:srgbClr val="CD0000"/>
                </a:solidFill>
                <a:latin typeface="Times New Roman"/>
                <a:cs typeface="Times New Roman"/>
              </a:rPr>
              <a:t>u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il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d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i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n</a:t>
            </a:r>
            <a:r>
              <a:rPr sz="2800" b="1" spc="-15" dirty="0">
                <a:solidFill>
                  <a:srgbClr val="CD0000"/>
                </a:solidFill>
                <a:latin typeface="Times New Roman"/>
                <a:cs typeface="Times New Roman"/>
              </a:rPr>
              <a:t>g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s,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CD0000"/>
                </a:solidFill>
                <a:latin typeface="Times New Roman"/>
                <a:cs typeface="Times New Roman"/>
              </a:rPr>
              <a:t>H</a:t>
            </a:r>
            <a:r>
              <a:rPr sz="2800" b="1" spc="-15" dirty="0">
                <a:solidFill>
                  <a:srgbClr val="CD0000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CD0000"/>
                </a:solidFill>
                <a:latin typeface="Times New Roman"/>
                <a:cs typeface="Times New Roman"/>
              </a:rPr>
              <a:t>av</a:t>
            </a:r>
            <a:r>
              <a:rPr sz="2800" b="1" spc="-5" dirty="0">
                <a:solidFill>
                  <a:srgbClr val="CD0000"/>
                </a:solidFill>
                <a:latin typeface="Times New Roman"/>
                <a:cs typeface="Times New Roman"/>
              </a:rPr>
              <a:t>y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•"/>
            </a:pPr>
            <a:endParaRPr sz="3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87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Hence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scales are used to prepare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drawing</a:t>
            </a:r>
            <a:r>
              <a:rPr sz="2800" b="1" spc="4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at</a:t>
            </a:r>
            <a:endParaRPr sz="2800" dirty="0">
              <a:latin typeface="Times New Roman"/>
              <a:cs typeface="Times New Roman"/>
            </a:endParaRPr>
          </a:p>
          <a:p>
            <a:pPr marL="2070100" lvl="1" indent="-229235">
              <a:lnSpc>
                <a:spcPct val="100000"/>
              </a:lnSpc>
              <a:spcBef>
                <a:spcPts val="1175"/>
              </a:spcBef>
              <a:buFont typeface="Times New Roman"/>
              <a:buChar char="•"/>
              <a:tabLst>
                <a:tab pos="2070735" algn="l"/>
              </a:tabLst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Full</a:t>
            </a:r>
            <a:r>
              <a:rPr sz="2800" b="1" spc="-2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size</a:t>
            </a:r>
            <a:endParaRPr sz="2800" dirty="0">
              <a:latin typeface="Times New Roman"/>
              <a:cs typeface="Times New Roman"/>
            </a:endParaRPr>
          </a:p>
          <a:p>
            <a:pPr marL="2070100" lvl="1" indent="-229235">
              <a:lnSpc>
                <a:spcPct val="100000"/>
              </a:lnSpc>
              <a:spcBef>
                <a:spcPts val="340"/>
              </a:spcBef>
              <a:buFont typeface="Times New Roman"/>
              <a:buChar char="•"/>
              <a:tabLst>
                <a:tab pos="2070735" algn="l"/>
              </a:tabLst>
            </a:pP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Reduced</a:t>
            </a:r>
            <a:r>
              <a:rPr sz="28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size</a:t>
            </a:r>
            <a:endParaRPr sz="2800" dirty="0">
              <a:latin typeface="Times New Roman"/>
              <a:cs typeface="Times New Roman"/>
            </a:endParaRPr>
          </a:p>
          <a:p>
            <a:pPr marL="2070100" lvl="1" indent="-229235">
              <a:lnSpc>
                <a:spcPct val="100000"/>
              </a:lnSpc>
              <a:spcBef>
                <a:spcPts val="335"/>
              </a:spcBef>
              <a:buFont typeface="Times New Roman"/>
              <a:buChar char="•"/>
              <a:tabLst>
                <a:tab pos="2070735" algn="l"/>
              </a:tabLst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Enlarged</a:t>
            </a:r>
            <a:r>
              <a:rPr sz="2800" b="1" spc="-2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size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95884" y="1510283"/>
          <a:ext cx="8839198" cy="3943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6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98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Reducing scales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1:2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1:20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1:50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1:100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6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808355" algn="l"/>
                        </a:tabLst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1:Y	(Y&gt;1)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1:200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1:500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1:1000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6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1:2000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1:5000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1:10000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987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Enlarging</a:t>
                      </a:r>
                      <a:r>
                        <a:rPr sz="2800" b="1" spc="-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scales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50:1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20:1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10:1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812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820419" algn="l"/>
                        </a:tabLst>
                      </a:pPr>
                      <a:r>
                        <a:rPr sz="28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X:1	(X&gt;1)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5:1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8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2:1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49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Full </a:t>
                      </a:r>
                      <a:r>
                        <a:rPr sz="2800" b="1" spc="-10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size </a:t>
                      </a: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scales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800" b="1" spc="-5" dirty="0">
                          <a:solidFill>
                            <a:srgbClr val="CD0000"/>
                          </a:solidFill>
                          <a:latin typeface="Times New Roman"/>
                          <a:cs typeface="Times New Roman"/>
                        </a:rPr>
                        <a:t>1:1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18" y="587756"/>
            <a:ext cx="754128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 Recommended</a:t>
            </a:r>
            <a:r>
              <a:rPr sz="4000" b="1" u="sng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u="sng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  <a:endParaRPr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18" y="5659625"/>
            <a:ext cx="83007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Intermediate scales can </a:t>
            </a:r>
            <a:r>
              <a:rPr sz="2800" b="1" i="1" dirty="0">
                <a:solidFill>
                  <a:srgbClr val="313100"/>
                </a:solidFill>
                <a:latin typeface="Times New Roman"/>
                <a:cs typeface="Times New Roman"/>
              </a:rPr>
              <a:t>be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used in exceptional cases  where </a:t>
            </a:r>
            <a:r>
              <a:rPr sz="2800" b="1" i="1" spc="-10" dirty="0">
                <a:solidFill>
                  <a:srgbClr val="313100"/>
                </a:solidFill>
                <a:latin typeface="Times New Roman"/>
                <a:cs typeface="Times New Roman"/>
              </a:rPr>
              <a:t>recommended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scales can </a:t>
            </a:r>
            <a:r>
              <a:rPr sz="2800" b="1" i="1" dirty="0">
                <a:solidFill>
                  <a:srgbClr val="313100"/>
                </a:solidFill>
                <a:latin typeface="Times New Roman"/>
                <a:cs typeface="Times New Roman"/>
              </a:rPr>
              <a:t>not be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applied for  functional</a:t>
            </a:r>
            <a:r>
              <a:rPr sz="2800" b="1" i="1" spc="-3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313100"/>
                </a:solidFill>
                <a:latin typeface="Times New Roman"/>
                <a:cs typeface="Times New Roman"/>
              </a:rPr>
              <a:t>reasons.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935227"/>
            <a:ext cx="4800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</a:t>
            </a:r>
            <a:r>
              <a:rPr sz="4400" b="1" u="sng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9143999" y="3428999"/>
                </a:move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lnTo>
                  <a:pt x="9143999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39" y="1992273"/>
            <a:ext cx="8681085" cy="42945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622300" indent="-609600" algn="just">
              <a:lnSpc>
                <a:spcPct val="100000"/>
              </a:lnSpc>
              <a:spcBef>
                <a:spcPts val="770"/>
              </a:spcBef>
              <a:buFont typeface="Times New Roman"/>
              <a:buChar char="•"/>
              <a:tabLst>
                <a:tab pos="622300" algn="l"/>
              </a:tabLst>
            </a:pPr>
            <a:r>
              <a:rPr sz="2800" b="1" i="1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Times New Roman"/>
                <a:cs typeface="Times New Roman"/>
              </a:rPr>
              <a:t>Engineers Scale</a:t>
            </a:r>
            <a:r>
              <a:rPr sz="2800" b="1" i="1" u="heavy" spc="-2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spc="-5" dirty="0">
                <a:solidFill>
                  <a:srgbClr val="313100"/>
                </a:solidFill>
                <a:uFill>
                  <a:solidFill>
                    <a:srgbClr val="333300"/>
                  </a:solidFill>
                </a:uFill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621665" marR="6350" indent="12065" algn="just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relation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between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dimension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on the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drawing 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and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actual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dimension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object is mentioned  numerically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(like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10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mm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=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15</a:t>
            </a:r>
            <a:r>
              <a:rPr sz="2800" b="1" spc="3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m).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622300" indent="-609600" algn="just">
              <a:lnSpc>
                <a:spcPct val="100000"/>
              </a:lnSpc>
              <a:buFont typeface="Times New Roman"/>
              <a:buChar char="•"/>
              <a:tabLst>
                <a:tab pos="622300" algn="l"/>
              </a:tabLst>
            </a:pPr>
            <a:r>
              <a:rPr sz="28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Graphical</a:t>
            </a:r>
            <a:r>
              <a:rPr sz="2800" b="1" i="1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Scale</a:t>
            </a:r>
            <a:r>
              <a:rPr sz="28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  <a:p>
            <a:pPr marL="621665" marR="5080" indent="12065" algn="just">
              <a:lnSpc>
                <a:spcPct val="100200"/>
              </a:lnSpc>
              <a:spcBef>
                <a:spcPts val="665"/>
              </a:spcBef>
            </a:pP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Scale is drawn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on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drawing itself. This takes </a:t>
            </a:r>
            <a:r>
              <a:rPr sz="28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care 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shrinkage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engineer’s scale </a:t>
            </a:r>
            <a:r>
              <a:rPr sz="28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when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 </a:t>
            </a:r>
            <a:r>
              <a:rPr sz="28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drawing becomes</a:t>
            </a:r>
            <a:r>
              <a:rPr sz="2800" b="1" spc="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old.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660907"/>
            <a:ext cx="83058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Graphical</a:t>
            </a:r>
            <a:r>
              <a:rPr sz="4400" b="1" u="sng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2076703"/>
            <a:ext cx="3586479" cy="41293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Plain</a:t>
            </a:r>
            <a:r>
              <a:rPr sz="3200" b="1" spc="-5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Scale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CD0000"/>
                </a:solidFill>
                <a:latin typeface="Times New Roman"/>
                <a:cs typeface="Times New Roman"/>
              </a:rPr>
              <a:t>Diagonal</a:t>
            </a:r>
            <a:r>
              <a:rPr sz="3200" b="1" spc="-60" dirty="0">
                <a:solidFill>
                  <a:srgbClr val="CD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CD0000"/>
                </a:solidFill>
                <a:latin typeface="Times New Roman"/>
                <a:cs typeface="Times New Roman"/>
              </a:rPr>
              <a:t>Scale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Vernier</a:t>
            </a:r>
            <a:r>
              <a:rPr sz="3200" b="1" spc="-4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313100"/>
                </a:solidFill>
                <a:latin typeface="Times New Roman"/>
                <a:cs typeface="Times New Roman"/>
              </a:rPr>
              <a:t>Scale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4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  <a:tab pos="355600" algn="l"/>
              </a:tabLst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1903" y="846835"/>
            <a:ext cx="6513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</a:rPr>
              <a:t>Representative </a:t>
            </a:r>
            <a:r>
              <a:rPr sz="40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</a:rPr>
              <a:t>fraction</a:t>
            </a:r>
            <a:r>
              <a:rPr sz="4000" u="heavy" spc="-3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</a:rPr>
              <a:t> </a:t>
            </a:r>
            <a:r>
              <a:rPr sz="4000" u="heavy" spc="-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</a:rPr>
              <a:t>(R.F.)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226613" y="2445890"/>
            <a:ext cx="7376572" cy="957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8039" y="3676902"/>
            <a:ext cx="8476615" cy="271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When a 1 </a:t>
            </a:r>
            <a:r>
              <a:rPr sz="32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cm </a:t>
            </a:r>
            <a:r>
              <a:rPr sz="3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long line </a:t>
            </a:r>
            <a:r>
              <a:rPr sz="3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in </a:t>
            </a: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a </a:t>
            </a:r>
            <a:r>
              <a:rPr sz="3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drawing </a:t>
            </a:r>
            <a:r>
              <a:rPr sz="32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represents </a:t>
            </a: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1  meter length of </a:t>
            </a:r>
            <a:r>
              <a:rPr sz="3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3200" b="1" spc="-1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FF"/>
                </a:solidFill>
                <a:latin typeface="Times New Roman"/>
                <a:cs typeface="Times New Roman"/>
              </a:rPr>
              <a:t>object,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50" dirty="0">
              <a:latin typeface="Times New Roman"/>
              <a:cs typeface="Times New Roman"/>
            </a:endParaRPr>
          </a:p>
          <a:p>
            <a:pPr marL="2621915" marR="1993264" indent="-1096010">
              <a:lnSpc>
                <a:spcPct val="119300"/>
              </a:lnSpc>
              <a:tabLst>
                <a:tab pos="2542540" algn="l"/>
                <a:tab pos="3397885" algn="l"/>
                <a:tab pos="3784600" algn="l"/>
                <a:tab pos="4222115" algn="l"/>
                <a:tab pos="5308600" algn="l"/>
                <a:tab pos="5514340" algn="l"/>
                <a:tab pos="5901690" algn="l"/>
                <a:tab pos="6474460" algn="l"/>
              </a:tabLst>
            </a:pPr>
            <a:r>
              <a:rPr sz="4350" i="1" baseline="-35440" dirty="0">
                <a:latin typeface="Times New Roman"/>
                <a:cs typeface="Times New Roman"/>
              </a:rPr>
              <a:t>R</a:t>
            </a:r>
            <a:r>
              <a:rPr sz="4350" baseline="-35440" dirty="0">
                <a:latin typeface="Times New Roman"/>
                <a:cs typeface="Times New Roman"/>
              </a:rPr>
              <a:t>.</a:t>
            </a:r>
            <a:r>
              <a:rPr sz="4350" i="1" baseline="-35440" dirty="0">
                <a:latin typeface="Times New Roman"/>
                <a:cs typeface="Times New Roman"/>
              </a:rPr>
              <a:t>F</a:t>
            </a:r>
            <a:r>
              <a:rPr sz="4350" i="1" spc="-82" baseline="-35440" dirty="0">
                <a:latin typeface="Times New Roman"/>
                <a:cs typeface="Times New Roman"/>
              </a:rPr>
              <a:t> </a:t>
            </a:r>
            <a:r>
              <a:rPr sz="4350" spc="37" baseline="-35440" dirty="0">
                <a:latin typeface="Symbol"/>
                <a:cs typeface="Symbol"/>
              </a:rPr>
              <a:t></a:t>
            </a:r>
            <a:r>
              <a:rPr sz="4350" spc="37" baseline="-35440" dirty="0">
                <a:latin typeface="Times New Roman"/>
                <a:cs typeface="Times New Roman"/>
              </a:rPr>
              <a:t>	</a:t>
            </a:r>
            <a:r>
              <a:rPr sz="29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900" i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cm</a:t>
            </a:r>
            <a:r>
              <a:rPr sz="2900" i="1" spc="55" dirty="0">
                <a:latin typeface="Times New Roman"/>
                <a:cs typeface="Times New Roman"/>
              </a:rPr>
              <a:t>	</a:t>
            </a:r>
            <a:r>
              <a:rPr sz="4350" spc="37" baseline="-35440" dirty="0">
                <a:latin typeface="Symbol"/>
                <a:cs typeface="Symbol"/>
              </a:rPr>
              <a:t></a:t>
            </a:r>
            <a:r>
              <a:rPr sz="4350" spc="37" baseline="-35440" dirty="0">
                <a:latin typeface="Times New Roman"/>
                <a:cs typeface="Times New Roman"/>
              </a:rPr>
              <a:t>	</a:t>
            </a:r>
            <a:r>
              <a:rPr sz="2900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900" i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cm	</a:t>
            </a:r>
            <a:r>
              <a:rPr sz="2900" i="1" spc="50" dirty="0">
                <a:latin typeface="Times New Roman"/>
                <a:cs typeface="Times New Roman"/>
              </a:rPr>
              <a:t>	</a:t>
            </a:r>
            <a:r>
              <a:rPr sz="4350" spc="37" baseline="-35440" dirty="0">
                <a:latin typeface="Symbol"/>
                <a:cs typeface="Symbol"/>
              </a:rPr>
              <a:t></a:t>
            </a:r>
            <a:r>
              <a:rPr sz="4350" spc="37" baseline="-35440" dirty="0">
                <a:latin typeface="Times New Roman"/>
                <a:cs typeface="Times New Roman"/>
              </a:rPr>
              <a:t>	</a:t>
            </a:r>
            <a:r>
              <a:rPr sz="2900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sz="2900" spc="155" dirty="0">
                <a:latin typeface="Times New Roman"/>
                <a:cs typeface="Times New Roman"/>
              </a:rPr>
              <a:t>1</a:t>
            </a:r>
            <a:r>
              <a:rPr sz="2900" i="1" spc="30" dirty="0">
                <a:latin typeface="Times New Roman"/>
                <a:cs typeface="Times New Roman"/>
              </a:rPr>
              <a:t>m</a:t>
            </a:r>
            <a:r>
              <a:rPr sz="2900" i="1" dirty="0">
                <a:latin typeface="Times New Roman"/>
                <a:cs typeface="Times New Roman"/>
              </a:rPr>
              <a:t>		</a:t>
            </a:r>
            <a:r>
              <a:rPr sz="2900" spc="20" dirty="0">
                <a:latin typeface="Times New Roman"/>
                <a:cs typeface="Times New Roman"/>
              </a:rPr>
              <a:t>1</a:t>
            </a:r>
            <a:r>
              <a:rPr sz="2900" spc="-459" dirty="0">
                <a:latin typeface="Times New Roman"/>
                <a:cs typeface="Times New Roman"/>
              </a:rPr>
              <a:t> </a:t>
            </a:r>
            <a:r>
              <a:rPr sz="2900" i="1" spc="20" dirty="0">
                <a:latin typeface="Times New Roman"/>
                <a:cs typeface="Times New Roman"/>
              </a:rPr>
              <a:t>x</a:t>
            </a:r>
            <a:r>
              <a:rPr sz="2900" i="1" spc="-55" dirty="0">
                <a:latin typeface="Times New Roman"/>
                <a:cs typeface="Times New Roman"/>
              </a:rPr>
              <a:t> </a:t>
            </a:r>
            <a:r>
              <a:rPr sz="2900" spc="20" dirty="0">
                <a:latin typeface="Times New Roman"/>
                <a:cs typeface="Times New Roman"/>
              </a:rPr>
              <a:t>100</a:t>
            </a:r>
            <a:r>
              <a:rPr sz="2900" spc="-409" dirty="0">
                <a:latin typeface="Times New Roman"/>
                <a:cs typeface="Times New Roman"/>
              </a:rPr>
              <a:t> </a:t>
            </a:r>
            <a:r>
              <a:rPr sz="2900" i="1" spc="20" dirty="0">
                <a:latin typeface="Times New Roman"/>
                <a:cs typeface="Times New Roman"/>
              </a:rPr>
              <a:t>c</a:t>
            </a:r>
            <a:r>
              <a:rPr sz="2900" i="1" spc="30" dirty="0">
                <a:latin typeface="Times New Roman"/>
                <a:cs typeface="Times New Roman"/>
              </a:rPr>
              <a:t>m</a:t>
            </a:r>
            <a:r>
              <a:rPr sz="2900" i="1" dirty="0">
                <a:latin typeface="Times New Roman"/>
                <a:cs typeface="Times New Roman"/>
              </a:rPr>
              <a:t>			</a:t>
            </a:r>
            <a:r>
              <a:rPr sz="2900" spc="20" dirty="0">
                <a:latin typeface="Times New Roman"/>
                <a:cs typeface="Times New Roman"/>
              </a:rPr>
              <a:t>100</a:t>
            </a:r>
            <a:endParaRPr sz="2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622807"/>
            <a:ext cx="4191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u="sng" dirty="0">
                <a:solidFill>
                  <a:srgbClr val="0031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</a:t>
            </a:r>
            <a:r>
              <a:rPr sz="4400" b="1" u="sng" spc="-110" dirty="0">
                <a:solidFill>
                  <a:srgbClr val="0031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400" b="1" u="sng" dirty="0">
                <a:solidFill>
                  <a:srgbClr val="0031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4279" y="1255775"/>
            <a:ext cx="2531745" cy="53340"/>
          </a:xfrm>
          <a:custGeom>
            <a:avLst/>
            <a:gdLst/>
            <a:ahLst/>
            <a:cxnLst/>
            <a:rect l="l" t="t" r="r" b="b"/>
            <a:pathLst>
              <a:path w="2531745" h="53340">
                <a:moveTo>
                  <a:pt x="2531363" y="53339"/>
                </a:moveTo>
                <a:lnTo>
                  <a:pt x="2531363" y="0"/>
                </a:lnTo>
                <a:lnTo>
                  <a:pt x="0" y="0"/>
                </a:lnTo>
                <a:lnTo>
                  <a:pt x="0" y="53339"/>
                </a:lnTo>
                <a:lnTo>
                  <a:pt x="2531363" y="53339"/>
                </a:lnTo>
                <a:close/>
              </a:path>
            </a:pathLst>
          </a:custGeom>
          <a:solidFill>
            <a:srgbClr val="00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9143999" y="3428999"/>
                </a:move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lnTo>
                  <a:pt x="9143999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7539" y="1773427"/>
            <a:ext cx="8797290" cy="4975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6265" marR="68580" indent="-533400" algn="just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596900" algn="l"/>
              </a:tabLst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plain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 consists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 line divided into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suitable 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number </a:t>
            </a:r>
            <a:r>
              <a:rPr sz="28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equal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units.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first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unit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is subdivided  into smaller</a:t>
            </a:r>
            <a:r>
              <a:rPr sz="2800" b="1" spc="-2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parts.</a:t>
            </a:r>
            <a:endParaRPr sz="2800">
              <a:latin typeface="Times New Roman"/>
              <a:cs typeface="Times New Roman"/>
            </a:endParaRPr>
          </a:p>
          <a:p>
            <a:pPr marL="596265" marR="71120" indent="-533400">
              <a:lnSpc>
                <a:spcPct val="80000"/>
              </a:lnSpc>
              <a:spcBef>
                <a:spcPts val="2350"/>
              </a:spcBef>
              <a:buFont typeface="Times New Roman"/>
              <a:buChar char="•"/>
              <a:tabLst>
                <a:tab pos="596265" algn="l"/>
                <a:tab pos="596900" algn="l"/>
              </a:tabLst>
            </a:pP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zero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should be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placed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at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end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the </a:t>
            </a:r>
            <a:r>
              <a:rPr sz="28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775" b="1" spc="7" baseline="25525" dirty="0">
                <a:solidFill>
                  <a:srgbClr val="0000FF"/>
                </a:solidFill>
                <a:latin typeface="Times New Roman"/>
                <a:cs typeface="Times New Roman"/>
              </a:rPr>
              <a:t>st 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main  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unit.</a:t>
            </a:r>
            <a:endParaRPr sz="2800">
              <a:latin typeface="Times New Roman"/>
              <a:cs typeface="Times New Roman"/>
            </a:endParaRPr>
          </a:p>
          <a:p>
            <a:pPr marL="596900" marR="71120" indent="-533400">
              <a:lnSpc>
                <a:spcPct val="100000"/>
              </a:lnSpc>
              <a:spcBef>
                <a:spcPts val="1345"/>
              </a:spcBef>
              <a:buFont typeface="Times New Roman"/>
              <a:buChar char="•"/>
              <a:tabLst>
                <a:tab pos="596265" algn="l"/>
                <a:tab pos="596900" algn="l"/>
                <a:tab pos="1579245" algn="l"/>
                <a:tab pos="2190750" algn="l"/>
                <a:tab pos="2972435" algn="l"/>
                <a:tab pos="4025265" algn="l"/>
                <a:tab pos="4634865" algn="l"/>
                <a:tab pos="5521960" algn="l"/>
                <a:tab pos="6666865" algn="l"/>
                <a:tab pos="7155815" algn="l"/>
              </a:tabLst>
            </a:pP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F</a:t>
            </a:r>
            <a:r>
              <a:rPr sz="28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r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o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m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800" b="1" spc="-35" dirty="0">
                <a:solidFill>
                  <a:srgbClr val="313100"/>
                </a:solidFill>
                <a:latin typeface="Times New Roman"/>
                <a:cs typeface="Times New Roman"/>
              </a:rPr>
              <a:t>z</a:t>
            </a:r>
            <a:r>
              <a:rPr sz="28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er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o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m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ar</a:t>
            </a:r>
            <a:r>
              <a:rPr sz="28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k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,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un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its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hou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ld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b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	n</a:t>
            </a:r>
            <a:r>
              <a:rPr sz="2800" b="1" spc="10" dirty="0">
                <a:solidFill>
                  <a:srgbClr val="313100"/>
                </a:solidFill>
                <a:latin typeface="Times New Roman"/>
                <a:cs typeface="Times New Roman"/>
              </a:rPr>
              <a:t>u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m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be</a:t>
            </a:r>
            <a:r>
              <a:rPr sz="28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re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  to the right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and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sub-divisions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to the</a:t>
            </a:r>
            <a:r>
              <a:rPr sz="2800" b="1" spc="-1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left.</a:t>
            </a:r>
            <a:endParaRPr sz="2800">
              <a:latin typeface="Times New Roman"/>
              <a:cs typeface="Times New Roman"/>
            </a:endParaRPr>
          </a:p>
          <a:p>
            <a:pPr marL="596900" marR="71120" indent="-534035">
              <a:lnSpc>
                <a:spcPct val="100000"/>
              </a:lnSpc>
              <a:spcBef>
                <a:spcPts val="1345"/>
              </a:spcBef>
              <a:buFont typeface="Times New Roman"/>
              <a:buChar char="•"/>
              <a:tabLst>
                <a:tab pos="596265" algn="l"/>
                <a:tab pos="596900" algn="l"/>
                <a:tab pos="1390650" algn="l"/>
                <a:tab pos="2346325" algn="l"/>
                <a:tab pos="3123565" algn="l"/>
                <a:tab pos="3799840" algn="l"/>
                <a:tab pos="5861685" algn="l"/>
                <a:tab pos="7073265" algn="l"/>
                <a:tab pos="7631430" algn="l"/>
              </a:tabLst>
            </a:pPr>
            <a:r>
              <a:rPr sz="28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un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its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an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ubd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si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on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hou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b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ab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  clearly.</a:t>
            </a:r>
            <a:endParaRPr sz="2800">
              <a:latin typeface="Times New Roman"/>
              <a:cs typeface="Times New Roman"/>
            </a:endParaRPr>
          </a:p>
          <a:p>
            <a:pPr marL="596900" indent="-533400">
              <a:lnSpc>
                <a:spcPct val="100000"/>
              </a:lnSpc>
              <a:spcBef>
                <a:spcPts val="1680"/>
              </a:spcBef>
              <a:buFont typeface="Times New Roman"/>
              <a:buChar char="•"/>
              <a:tabLst>
                <a:tab pos="596265" algn="l"/>
                <a:tab pos="596900" algn="l"/>
              </a:tabLst>
            </a:pP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8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R.F. </a:t>
            </a:r>
            <a:r>
              <a:rPr sz="2800" b="1" dirty="0">
                <a:solidFill>
                  <a:srgbClr val="313100"/>
                </a:solidFill>
                <a:latin typeface="Times New Roman"/>
                <a:cs typeface="Times New Roman"/>
              </a:rPr>
              <a:t>should be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mentioned below the</a:t>
            </a:r>
            <a:r>
              <a:rPr sz="2800" b="1" spc="3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7881" y="1637102"/>
            <a:ext cx="7058834" cy="2149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78" y="120691"/>
            <a:ext cx="990599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88464" algn="l"/>
                <a:tab pos="2021205" algn="l"/>
                <a:tab pos="2905125" algn="l"/>
                <a:tab pos="3355975" algn="l"/>
                <a:tab pos="4073525" algn="l"/>
                <a:tab pos="4526280" algn="l"/>
                <a:tab pos="5451475" algn="l"/>
                <a:tab pos="7360920" algn="l"/>
                <a:tab pos="8091170" algn="l"/>
              </a:tabLst>
            </a:pPr>
            <a:r>
              <a:rPr sz="2800" u="heavy" spc="-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u="heavy" spc="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u="heavy" spc="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u="heavy" spc="-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u="heavy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0" y="500999"/>
            <a:ext cx="6931661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enough to </a:t>
            </a:r>
            <a:r>
              <a:rPr sz="2800" u="heavy" spc="-1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measure </a:t>
            </a:r>
            <a:r>
              <a:rPr sz="2800" u="heavy" spc="-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up to 5</a:t>
            </a:r>
            <a:r>
              <a:rPr sz="2800" u="heavy" spc="55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u="heavy" spc="-10" dirty="0">
                <a:solidFill>
                  <a:srgbClr val="0031CD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decimeters</a:t>
            </a:r>
            <a:r>
              <a:rPr sz="3200" b="1" spc="-10" dirty="0">
                <a:solidFill>
                  <a:srgbClr val="0031CD"/>
                </a:solidFill>
                <a:latin typeface="Times New Roman"/>
                <a:cs typeface="Times New Roman"/>
              </a:rPr>
              <a:t>.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3886199"/>
            <a:ext cx="9144000" cy="3429000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9143999" y="3428999"/>
                </a:moveTo>
                <a:lnTo>
                  <a:pt x="9143999" y="0"/>
                </a:lnTo>
                <a:lnTo>
                  <a:pt x="0" y="0"/>
                </a:lnTo>
                <a:lnTo>
                  <a:pt x="0" y="3428999"/>
                </a:lnTo>
                <a:lnTo>
                  <a:pt x="9143999" y="3428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6983" y="3570222"/>
            <a:ext cx="9014460" cy="16713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R.F.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=</a:t>
            </a:r>
            <a:r>
              <a:rPr sz="24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¼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Times New Roman"/>
              <a:buChar char="•"/>
              <a:tabLst>
                <a:tab pos="354965" algn="l"/>
                <a:tab pos="355600" algn="l"/>
                <a:tab pos="2955290" algn="l"/>
                <a:tab pos="6318885" algn="l"/>
                <a:tab pos="7372984" algn="l"/>
              </a:tabLst>
            </a:pP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Length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</a:t>
            </a:r>
            <a:r>
              <a:rPr sz="2400" b="1" spc="1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</a:t>
            </a:r>
            <a:r>
              <a:rPr sz="2400" b="1" spc="1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scale	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R.F. </a:t>
            </a:r>
            <a:r>
              <a:rPr sz="2400" spc="10" dirty="0">
                <a:solidFill>
                  <a:srgbClr val="313100"/>
                </a:solidFill>
                <a:latin typeface="Times New Roman"/>
                <a:cs typeface="Times New Roman"/>
              </a:rPr>
              <a:t>×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max.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length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</a:t>
            </a:r>
            <a:r>
              <a:rPr sz="24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¼	</a:t>
            </a:r>
            <a:r>
              <a:rPr sz="2400" spc="10" dirty="0">
                <a:solidFill>
                  <a:srgbClr val="313100"/>
                </a:solidFill>
                <a:latin typeface="Times New Roman"/>
                <a:cs typeface="Times New Roman"/>
              </a:rPr>
              <a:t>×</a:t>
            </a:r>
            <a:r>
              <a:rPr sz="24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5</a:t>
            </a:r>
            <a:r>
              <a:rPr sz="24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dm	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=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12.5</a:t>
            </a:r>
            <a:r>
              <a:rPr sz="2400" b="1" spc="-3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cm.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590"/>
              </a:lnSpc>
              <a:spcBef>
                <a:spcPts val="90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Draw a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line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12.5 cm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long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and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divide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it in to 5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equal divisions,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each 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representing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1</a:t>
            </a:r>
            <a:r>
              <a:rPr sz="2400" b="1" spc="-40" dirty="0">
                <a:solidFill>
                  <a:srgbClr val="A4002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dm.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983" y="5333489"/>
            <a:ext cx="9013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Mark</a:t>
            </a:r>
            <a:r>
              <a:rPr sz="2400" b="1" spc="1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0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at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end</a:t>
            </a:r>
            <a:r>
              <a:rPr sz="2400" b="1" spc="8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</a:t>
            </a:r>
            <a:r>
              <a:rPr sz="2400" b="1" spc="1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the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first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division</a:t>
            </a:r>
            <a:r>
              <a:rPr sz="2400" b="1" spc="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and</a:t>
            </a:r>
            <a:r>
              <a:rPr sz="2400" b="1" spc="1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1,</a:t>
            </a:r>
            <a:r>
              <a:rPr sz="2400" b="1" spc="10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2,</a:t>
            </a:r>
            <a:r>
              <a:rPr sz="2400" b="1" spc="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3</a:t>
            </a:r>
            <a:r>
              <a:rPr sz="2400" b="1" spc="9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and</a:t>
            </a:r>
            <a:r>
              <a:rPr sz="2400" b="1" spc="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4</a:t>
            </a:r>
            <a:r>
              <a:rPr sz="2400" b="1" spc="1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5" dirty="0">
                <a:solidFill>
                  <a:srgbClr val="313100"/>
                </a:solidFill>
                <a:latin typeface="Times New Roman"/>
                <a:cs typeface="Times New Roman"/>
              </a:rPr>
              <a:t>at</a:t>
            </a:r>
            <a:r>
              <a:rPr sz="2400" b="1" spc="10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</a:t>
            </a:r>
            <a:r>
              <a:rPr sz="2400" b="1" spc="9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end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883" y="5589521"/>
            <a:ext cx="5082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of each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subsequent division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to its</a:t>
            </a:r>
            <a:r>
              <a:rPr sz="2400" b="1" spc="-50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right.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983" y="6065009"/>
            <a:ext cx="9016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  <a:tab pos="1446530" algn="l"/>
                <a:tab pos="2095500" algn="l"/>
                <a:tab pos="2882265" algn="l"/>
                <a:tab pos="4140835" algn="l"/>
                <a:tab pos="4892040" algn="l"/>
                <a:tab pos="5440680" algn="l"/>
                <a:tab pos="6395085" algn="l"/>
                <a:tab pos="8409305" algn="l"/>
              </a:tabLst>
            </a:pP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ivi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e	t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e	f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t	</a:t>
            </a:r>
            <a:r>
              <a:rPr sz="2400" b="1" spc="-20" dirty="0">
                <a:solidFill>
                  <a:srgbClr val="A4002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iv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io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	i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to	10	e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qu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al	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s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ub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-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ivi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i</a:t>
            </a:r>
            <a:r>
              <a:rPr sz="2400" b="1" spc="-15" dirty="0">
                <a:solidFill>
                  <a:srgbClr val="A40020"/>
                </a:solidFill>
                <a:latin typeface="Times New Roman"/>
                <a:cs typeface="Times New Roman"/>
              </a:rPr>
              <a:t>o</a:t>
            </a:r>
            <a:r>
              <a:rPr sz="2400" b="1" spc="-10" dirty="0">
                <a:solidFill>
                  <a:srgbClr val="A40020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,	eac</a:t>
            </a: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83" y="6321041"/>
            <a:ext cx="2436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A40020"/>
                </a:solidFill>
                <a:latin typeface="Times New Roman"/>
                <a:cs typeface="Times New Roman"/>
              </a:rPr>
              <a:t>representing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1</a:t>
            </a:r>
            <a:r>
              <a:rPr sz="2400" b="1" spc="-85" dirty="0">
                <a:solidFill>
                  <a:srgbClr val="A4002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A40020"/>
                </a:solidFill>
                <a:latin typeface="Times New Roman"/>
                <a:cs typeface="Times New Roman"/>
              </a:rPr>
              <a:t>cm.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983" y="6752333"/>
            <a:ext cx="4774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Mark cm to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the </a:t>
            </a:r>
            <a:r>
              <a:rPr sz="2400" b="1" dirty="0">
                <a:solidFill>
                  <a:srgbClr val="313100"/>
                </a:solidFill>
                <a:latin typeface="Times New Roman"/>
                <a:cs typeface="Times New Roman"/>
              </a:rPr>
              <a:t>left of 0 </a:t>
            </a:r>
            <a:r>
              <a:rPr sz="2400" b="1" spc="-5" dirty="0">
                <a:solidFill>
                  <a:srgbClr val="313100"/>
                </a:solidFill>
                <a:latin typeface="Times New Roman"/>
                <a:cs typeface="Times New Roman"/>
              </a:rPr>
              <a:t>as</a:t>
            </a:r>
            <a:r>
              <a:rPr sz="2400" b="1" spc="-105" dirty="0">
                <a:solidFill>
                  <a:srgbClr val="313100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313100"/>
                </a:solidFill>
                <a:latin typeface="Times New Roman"/>
                <a:cs typeface="Times New Roman"/>
              </a:rPr>
              <a:t>shown.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116</TotalTime>
  <Words>1276</Words>
  <Application>Microsoft Office PowerPoint</Application>
  <PresentationFormat>Custom</PresentationFormat>
  <Paragraphs>141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Gallery</vt:lpstr>
      <vt:lpstr>ENGINEERING GRAPHICS  (Scales and Conic Section)    MMMUT, Gorakhpur</vt:lpstr>
      <vt:lpstr>Definition</vt:lpstr>
      <vt:lpstr>Necessity</vt:lpstr>
      <vt:lpstr>BIS Recommended Scales</vt:lpstr>
      <vt:lpstr>Types of Scale</vt:lpstr>
      <vt:lpstr>Types of Graphical Scale</vt:lpstr>
      <vt:lpstr>Representative fraction (R.F.)</vt:lpstr>
      <vt:lpstr>Plain scale</vt:lpstr>
      <vt:lpstr>Construct a scale of1:4 to show centimeters and long</vt:lpstr>
      <vt:lpstr>Question: Construct a scale of 1:4, to show centimeters and  long enough to measure up to 5 decimeters</vt:lpstr>
      <vt:lpstr>Diagonal Scale</vt:lpstr>
      <vt:lpstr>Diagonal scale…..Concept</vt:lpstr>
      <vt:lpstr>Diagonal Scale(problem)</vt:lpstr>
      <vt:lpstr>PowerPoint Presentation</vt:lpstr>
      <vt:lpstr>Vernier Scales</vt:lpstr>
      <vt:lpstr>Vernier scale…. Concept</vt:lpstr>
      <vt:lpstr>Common Engineering Curves Parabolic shape</vt:lpstr>
      <vt:lpstr>Conic curves (conics) Curves formed by the intersection of a plane with a  right circular cone. e.g. Parabola, hyperbola and ellipse</vt:lpstr>
      <vt:lpstr>PowerPoint Presentation</vt:lpstr>
      <vt:lpstr>Conic</vt:lpstr>
      <vt:lpstr>Eccentrici ty  Distance of the point from the focus</vt:lpstr>
      <vt:lpstr>PowerPoint Presentation</vt:lpstr>
      <vt:lpstr>Ellipse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Lecture3-Scales and Curves [Compatibility Mode]</dc:title>
  <dc:creator>IITG</dc:creator>
  <cp:lastModifiedBy>Neha Shikha</cp:lastModifiedBy>
  <cp:revision>14</cp:revision>
  <dcterms:created xsi:type="dcterms:W3CDTF">2021-01-06T18:01:00Z</dcterms:created>
  <dcterms:modified xsi:type="dcterms:W3CDTF">2021-01-30T08:47:08Z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2021-01-06T00:00:00Z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2021-01-06T00:00:00Z</vt:filetime>
  </property>
</Properties>
</file>